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90" r:id="rId23"/>
    <p:sldId id="288" r:id="rId24"/>
    <p:sldId id="294" r:id="rId25"/>
    <p:sldId id="302" r:id="rId26"/>
    <p:sldId id="295" r:id="rId27"/>
    <p:sldId id="296" r:id="rId28"/>
    <p:sldId id="297" r:id="rId29"/>
    <p:sldId id="291" r:id="rId30"/>
    <p:sldId id="298" r:id="rId31"/>
    <p:sldId id="299" r:id="rId32"/>
    <p:sldId id="289" r:id="rId33"/>
    <p:sldId id="300" r:id="rId34"/>
    <p:sldId id="278" r:id="rId35"/>
    <p:sldId id="292" r:id="rId36"/>
    <p:sldId id="277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B00"/>
    <a:srgbClr val="FFC000"/>
    <a:srgbClr val="66E6FF"/>
    <a:srgbClr val="D134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36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57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1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8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13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3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22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04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61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84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B2752-6266-4058-9A12-C8A10C8F559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4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B2752-6266-4058-9A12-C8A10C8F5598}" type="datetimeFigureOut">
              <a:rPr lang="en-US" smtClean="0"/>
              <a:t>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BF2E3-6B9B-4E78-A71B-9601357B7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10" y="1912593"/>
            <a:ext cx="2472594" cy="24725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H="1">
            <a:off x="4676731" y="1582220"/>
            <a:ext cx="203493" cy="3678150"/>
          </a:xfrm>
          <a:prstGeom prst="rect">
            <a:avLst/>
          </a:prstGeom>
          <a:solidFill>
            <a:srgbClr val="66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64311" y="1897631"/>
            <a:ext cx="698643" cy="6986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41896" y="1765277"/>
            <a:ext cx="4543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</a:rPr>
              <a:t>TK Framework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35561" y="2898075"/>
            <a:ext cx="4921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GraphQL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- SAGA -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Webpack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Product Sans" panose="020B0503030502040203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08959" y="3594745"/>
            <a:ext cx="3722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React - Relay - Redux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971" y="7697789"/>
            <a:ext cx="3845000" cy="37819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2795" y="5749893"/>
            <a:ext cx="4013323" cy="36271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13" y="7989396"/>
            <a:ext cx="3950775" cy="23340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49716" y="7697789"/>
            <a:ext cx="3758798" cy="37587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637479"/>
            <a:ext cx="4932990" cy="44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039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90" y="116678"/>
            <a:ext cx="1562183" cy="15365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13709" y="499649"/>
            <a:ext cx="2496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latin typeface="Product Sans" panose="020B0503030502040203" pitchFamily="34" charset="0"/>
              </a:rPr>
              <a:t>GraphQL</a:t>
            </a:r>
            <a:endParaRPr lang="en-US" sz="4400" dirty="0">
              <a:latin typeface="Product Sans" panose="020B050303050204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28207" y="4857376"/>
            <a:ext cx="33791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Dùng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để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xây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dựng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API</a:t>
            </a:r>
          </a:p>
        </p:txBody>
      </p:sp>
      <p:sp>
        <p:nvSpPr>
          <p:cNvPr id="9" name="Rectangle 8"/>
          <p:cNvSpPr/>
          <p:nvPr/>
        </p:nvSpPr>
        <p:spPr>
          <a:xfrm>
            <a:off x="3777181" y="5782050"/>
            <a:ext cx="4609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Biểu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diễn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API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dưới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dạng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graph</a:t>
            </a:r>
          </a:p>
        </p:txBody>
      </p:sp>
      <p:sp>
        <p:nvSpPr>
          <p:cNvPr id="6" name="Oval 5"/>
          <p:cNvSpPr/>
          <p:nvPr/>
        </p:nvSpPr>
        <p:spPr>
          <a:xfrm rot="20700000">
            <a:off x="5809058" y="1391833"/>
            <a:ext cx="479686" cy="464695"/>
          </a:xfrm>
          <a:prstGeom prst="ellipse">
            <a:avLst/>
          </a:prstGeom>
          <a:solidFill>
            <a:srgbClr val="D13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 rot="19800000">
            <a:off x="6406804" y="2658244"/>
            <a:ext cx="479686" cy="464695"/>
          </a:xfrm>
          <a:prstGeom prst="ellipse">
            <a:avLst/>
          </a:prstGeom>
          <a:solidFill>
            <a:srgbClr val="D13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900000">
            <a:off x="5220003" y="2726001"/>
            <a:ext cx="479686" cy="464695"/>
          </a:xfrm>
          <a:prstGeom prst="ellipse">
            <a:avLst/>
          </a:prstGeom>
          <a:solidFill>
            <a:srgbClr val="D13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630948" y="4048905"/>
            <a:ext cx="479686" cy="464695"/>
          </a:xfrm>
          <a:prstGeom prst="ellipse">
            <a:avLst/>
          </a:prstGeom>
          <a:solidFill>
            <a:srgbClr val="D13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900000">
            <a:off x="5817749" y="3992412"/>
            <a:ext cx="479686" cy="464695"/>
          </a:xfrm>
          <a:prstGeom prst="ellipse">
            <a:avLst/>
          </a:prstGeom>
          <a:solidFill>
            <a:srgbClr val="D13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6" idx="3"/>
            <a:endCxn id="13" idx="0"/>
          </p:cNvCxnSpPr>
          <p:nvPr/>
        </p:nvCxnSpPr>
        <p:spPr>
          <a:xfrm flipH="1">
            <a:off x="5519982" y="1826771"/>
            <a:ext cx="407625" cy="907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942887" y="3174644"/>
            <a:ext cx="407625" cy="907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endCxn id="10" idx="0"/>
          </p:cNvCxnSpPr>
          <p:nvPr/>
        </p:nvCxnSpPr>
        <p:spPr>
          <a:xfrm>
            <a:off x="6207441" y="1826771"/>
            <a:ext cx="323032" cy="862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13" idx="5"/>
            <a:endCxn id="15" idx="1"/>
          </p:cNvCxnSpPr>
          <p:nvPr/>
        </p:nvCxnSpPr>
        <p:spPr>
          <a:xfrm>
            <a:off x="5581140" y="3160939"/>
            <a:ext cx="355158" cy="861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5592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9"/>
          <p:cNvSpPr/>
          <p:nvPr/>
        </p:nvSpPr>
        <p:spPr>
          <a:xfrm>
            <a:off x="1736377" y="1451039"/>
            <a:ext cx="1877627" cy="1335615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 algn="ctr" defTabSz="584200" hangingPunct="0"/>
            <a:r>
              <a:rPr b="1" kern="0" dirty="0">
                <a:solidFill>
                  <a:schemeClr val="bg2">
                    <a:lumMod val="25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User</a:t>
            </a:r>
          </a:p>
        </p:txBody>
      </p:sp>
      <p:sp>
        <p:nvSpPr>
          <p:cNvPr id="25" name="Shape 130"/>
          <p:cNvSpPr/>
          <p:nvPr/>
        </p:nvSpPr>
        <p:spPr>
          <a:xfrm>
            <a:off x="8112416" y="1462324"/>
            <a:ext cx="1621523" cy="1291332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 algn="ctr" defTabSz="584200" hangingPunct="0"/>
            <a:r>
              <a:rPr b="1" kern="0" dirty="0">
                <a:solidFill>
                  <a:schemeClr val="bg2">
                    <a:lumMod val="25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Story</a:t>
            </a:r>
          </a:p>
        </p:txBody>
      </p:sp>
      <p:sp>
        <p:nvSpPr>
          <p:cNvPr id="26" name="Shape 131"/>
          <p:cNvSpPr/>
          <p:nvPr/>
        </p:nvSpPr>
        <p:spPr>
          <a:xfrm>
            <a:off x="5148792" y="3091945"/>
            <a:ext cx="1867056" cy="813799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600"/>
            </a:lvl1pPr>
          </a:lstStyle>
          <a:p>
            <a:pPr algn="ctr" defTabSz="584200" hangingPunct="0"/>
            <a:r>
              <a:rPr b="1" kern="0" dirty="0">
                <a:solidFill>
                  <a:schemeClr val="bg2">
                    <a:lumMod val="25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Comment</a:t>
            </a:r>
          </a:p>
        </p:txBody>
      </p:sp>
      <p:sp>
        <p:nvSpPr>
          <p:cNvPr id="27" name="Shape 132"/>
          <p:cNvSpPr/>
          <p:nvPr/>
        </p:nvSpPr>
        <p:spPr>
          <a:xfrm flipV="1">
            <a:off x="3892559" y="2053210"/>
            <a:ext cx="3991241" cy="0"/>
          </a:xfrm>
          <a:prstGeom prst="line">
            <a:avLst/>
          </a:prstGeom>
          <a:ln w="25400">
            <a:solidFill>
              <a:srgbClr val="D134A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/>
            </a:pPr>
            <a:endParaRPr kumimoji="0" sz="2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Shape 133"/>
          <p:cNvSpPr/>
          <p:nvPr/>
        </p:nvSpPr>
        <p:spPr>
          <a:xfrm>
            <a:off x="3759717" y="2753655"/>
            <a:ext cx="1288987" cy="872735"/>
          </a:xfrm>
          <a:prstGeom prst="line">
            <a:avLst/>
          </a:prstGeom>
          <a:ln w="25400">
            <a:solidFill>
              <a:srgbClr val="D134A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/>
            </a:pPr>
            <a:endParaRPr kumimoji="0" sz="2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9" name="Shape 134"/>
          <p:cNvSpPr/>
          <p:nvPr/>
        </p:nvSpPr>
        <p:spPr>
          <a:xfrm flipH="1">
            <a:off x="7173174" y="2879637"/>
            <a:ext cx="939242" cy="746754"/>
          </a:xfrm>
          <a:prstGeom prst="line">
            <a:avLst/>
          </a:prstGeom>
          <a:ln w="25400">
            <a:solidFill>
              <a:srgbClr val="D134A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/>
            </a:pPr>
            <a:endParaRPr kumimoji="0" sz="2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" name="Shape 135"/>
          <p:cNvSpPr/>
          <p:nvPr/>
        </p:nvSpPr>
        <p:spPr>
          <a:xfrm>
            <a:off x="5838663" y="1524176"/>
            <a:ext cx="487314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 hangingPunct="0"/>
            <a:r>
              <a:rPr sz="2000" kern="0" dirty="0">
                <a:solidFill>
                  <a:schemeClr val="bg2">
                    <a:lumMod val="25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Has</a:t>
            </a:r>
          </a:p>
        </p:txBody>
      </p:sp>
      <p:sp>
        <p:nvSpPr>
          <p:cNvPr id="31" name="Shape 136"/>
          <p:cNvSpPr/>
          <p:nvPr/>
        </p:nvSpPr>
        <p:spPr>
          <a:xfrm>
            <a:off x="7995974" y="3015818"/>
            <a:ext cx="92720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 hangingPunct="0"/>
            <a:r>
              <a:rPr sz="3600" kern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Has</a:t>
            </a:r>
          </a:p>
        </p:txBody>
      </p:sp>
      <p:sp>
        <p:nvSpPr>
          <p:cNvPr id="32" name="Shape 137"/>
          <p:cNvSpPr/>
          <p:nvPr/>
        </p:nvSpPr>
        <p:spPr>
          <a:xfrm>
            <a:off x="2675190" y="3119597"/>
            <a:ext cx="9272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 hangingPunct="0"/>
            <a:r>
              <a:rPr sz="3600" kern="0" dirty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Has</a:t>
            </a:r>
          </a:p>
        </p:txBody>
      </p:sp>
      <p:sp>
        <p:nvSpPr>
          <p:cNvPr id="33" name="Shape 140"/>
          <p:cNvSpPr/>
          <p:nvPr/>
        </p:nvSpPr>
        <p:spPr>
          <a:xfrm>
            <a:off x="5438614" y="4105414"/>
            <a:ext cx="1287411" cy="917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389"/>
                </a:moveTo>
                <a:cubicBezTo>
                  <a:pt x="13762" y="21600"/>
                  <a:pt x="6562" y="21470"/>
                  <a:pt x="0" y="0"/>
                </a:cubicBezTo>
              </a:path>
            </a:pathLst>
          </a:custGeom>
          <a:ln w="25400">
            <a:solidFill>
              <a:srgbClr val="FFC000"/>
            </a:solidFill>
            <a:miter lim="400000"/>
            <a:tailEnd type="triangle"/>
          </a:ln>
          <a:effectLst>
            <a:reflection stA="50000" endPos="40000" dir="5400000" sy="-100000" algn="bl" rotWithShape="0"/>
          </a:effectLst>
        </p:spPr>
        <p:txBody>
          <a:bodyPr/>
          <a:lstStyle/>
          <a:p>
            <a:pPr algn="ctr" defTabSz="584200" hangingPunct="0"/>
            <a:endParaRPr sz="3600" kern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4" name="Shape 139"/>
          <p:cNvSpPr/>
          <p:nvPr/>
        </p:nvSpPr>
        <p:spPr>
          <a:xfrm>
            <a:off x="5385576" y="5174497"/>
            <a:ext cx="152926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 hangingPunct="0"/>
            <a:r>
              <a:rPr sz="2400" kern="0" dirty="0">
                <a:solidFill>
                  <a:schemeClr val="bg2">
                    <a:lumMod val="2500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Has Replies</a:t>
            </a:r>
          </a:p>
        </p:txBody>
      </p:sp>
    </p:spTree>
    <p:extLst>
      <p:ext uri="{BB962C8B-B14F-4D97-AF65-F5344CB8AC3E}">
        <p14:creationId xmlns:p14="http://schemas.microsoft.com/office/powerpoint/2010/main" val="238082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67994" y="3057628"/>
            <a:ext cx="5434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Nhiều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endpoint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14326" y="1653251"/>
            <a:ext cx="3200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Product Sans" panose="020B0503030502040203" pitchFamily="34" charset="0"/>
                <a:ea typeface="Times New Roman" charset="0"/>
                <a:cs typeface="Times New Roman" charset="0"/>
              </a:rPr>
              <a:t>Restful API</a:t>
            </a:r>
          </a:p>
        </p:txBody>
      </p:sp>
      <p:sp>
        <p:nvSpPr>
          <p:cNvPr id="6" name="TextBox 17"/>
          <p:cNvSpPr txBox="1"/>
          <p:nvPr/>
        </p:nvSpPr>
        <p:spPr>
          <a:xfrm>
            <a:off x="6553357" y="1653252"/>
            <a:ext cx="53852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err="1">
                <a:latin typeface="Product Sans" panose="020B0503030502040203" pitchFamily="34" charset="0"/>
                <a:ea typeface="Times New Roman" charset="0"/>
                <a:cs typeface="Times New Roman" charset="0"/>
              </a:rPr>
              <a:t>GraphQL</a:t>
            </a:r>
            <a:r>
              <a:rPr lang="en-US" sz="4400" dirty="0">
                <a:latin typeface="Product Sans" panose="020B0503030502040203" pitchFamily="34" charset="0"/>
                <a:ea typeface="Times New Roman" charset="0"/>
                <a:cs typeface="Times New Roman" charset="0"/>
              </a:rPr>
              <a:t> Endpoint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71362" y="3024271"/>
            <a:ext cx="5587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Một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endpoint –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không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version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871" y="116678"/>
            <a:ext cx="1562183" cy="15365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7994" y="3954174"/>
            <a:ext cx="54348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Bó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buộc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Request Verb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7993" y="4850720"/>
            <a:ext cx="54348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latin typeface="Open "/>
                <a:ea typeface="Times New Roman" charset="0"/>
                <a:cs typeface="Times New Roman" charset="0"/>
              </a:rPr>
              <a:t>Cấu trúc API phức tạp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,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trùng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lặp</a:t>
            </a:r>
            <a:endParaRPr lang="en-US" sz="2800" dirty="0">
              <a:latin typeface="Open 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21698" y="3954174"/>
            <a:ext cx="5536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Một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resource - 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một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node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duy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nhất</a:t>
            </a:r>
            <a:endParaRPr lang="en-US" sz="2800" dirty="0">
              <a:latin typeface="Open "/>
              <a:ea typeface="Times New Roman" charset="0"/>
              <a:cs typeface="Times New Roman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21698" y="4850720"/>
            <a:ext cx="5536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Chỉ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Lấy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những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thứ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cần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lấy</a:t>
            </a:r>
            <a:endParaRPr lang="en-US" sz="2800" dirty="0">
              <a:latin typeface="Open 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9750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Shot 2016-11-25 at 3.29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4523" y="835006"/>
            <a:ext cx="3738509" cy="5195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Screen Shot 2016-11-25 at 3.30.0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64987" y="827481"/>
            <a:ext cx="3822491" cy="520303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ight Arrow 11"/>
          <p:cNvSpPr/>
          <p:nvPr/>
        </p:nvSpPr>
        <p:spPr>
          <a:xfrm>
            <a:off x="5243032" y="3192239"/>
            <a:ext cx="1621955" cy="45719"/>
          </a:xfrm>
          <a:prstGeom prst="rightArrow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39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878965"/>
            <a:ext cx="6237027" cy="354842"/>
          </a:xfrm>
          <a:prstGeom prst="rect">
            <a:avLst/>
          </a:prstGeom>
          <a:solidFill>
            <a:srgbClr val="D13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2699" y="4962418"/>
            <a:ext cx="45288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Product Sans" panose="020B0503030502040203" pitchFamily="34" charset="0"/>
              </a:rPr>
              <a:t>Problems - Solver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006957" y="1194746"/>
            <a:ext cx="40925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Open "/>
              </a:rPr>
              <a:t>Một</a:t>
            </a:r>
            <a:r>
              <a:rPr lang="en-US" sz="2800" dirty="0">
                <a:latin typeface="Open "/>
              </a:rPr>
              <a:t> </a:t>
            </a:r>
            <a:r>
              <a:rPr lang="vi-VN" sz="2800" dirty="0">
                <a:latin typeface="Open "/>
              </a:rPr>
              <a:t>GlobalID </a:t>
            </a:r>
            <a:r>
              <a:rPr lang="en-US" sz="2800" dirty="0" err="1">
                <a:latin typeface="Open "/>
              </a:rPr>
              <a:t>mỗi</a:t>
            </a:r>
            <a:r>
              <a:rPr lang="en-US" sz="2800" dirty="0">
                <a:latin typeface="Open "/>
              </a:rPr>
              <a:t> Node</a:t>
            </a:r>
            <a:endParaRPr lang="vi-V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42" y="718986"/>
            <a:ext cx="3781925" cy="37199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06957" y="2101896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err="1"/>
              <a:t>Khả</a:t>
            </a:r>
            <a:r>
              <a:rPr lang="en-US" sz="2800" dirty="0"/>
              <a:t> </a:t>
            </a:r>
            <a:r>
              <a:rPr lang="en-US" sz="2800" dirty="0" err="1"/>
              <a:t>năng</a:t>
            </a:r>
            <a:r>
              <a:rPr lang="en-US" sz="2800" dirty="0"/>
              <a:t> </a:t>
            </a:r>
            <a:r>
              <a:rPr lang="en-US" sz="2800" dirty="0" err="1"/>
              <a:t>ảnh</a:t>
            </a:r>
            <a:r>
              <a:rPr lang="en-US" sz="2800" dirty="0"/>
              <a:t> h</a:t>
            </a:r>
            <a:r>
              <a:rPr lang="vi-VN" sz="2800" dirty="0"/>
              <a:t>ư</a:t>
            </a:r>
            <a:r>
              <a:rPr lang="en-US" sz="2800" dirty="0" err="1"/>
              <a:t>ởng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</a:p>
          <a:p>
            <a:r>
              <a:rPr lang="en-US" sz="2800" dirty="0" err="1"/>
              <a:t>giữa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Component</a:t>
            </a:r>
            <a:endParaRPr lang="vi-VN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699" y="3691425"/>
            <a:ext cx="2794781" cy="165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63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9034" y="1431033"/>
            <a:ext cx="6133882" cy="3623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271" y="1583433"/>
            <a:ext cx="6133882" cy="36238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0" y="211321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vi-VN" sz="2800" dirty="0">
                <a:latin typeface="Open "/>
                <a:ea typeface="Times New Roman" charset="0"/>
                <a:cs typeface="Times New Roman" charset="0"/>
              </a:rPr>
              <a:t>Subcription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model - </a:t>
            </a:r>
            <a:r>
              <a:rPr lang="vi-VN" sz="2800" dirty="0">
                <a:latin typeface="Open "/>
                <a:ea typeface="Times New Roman" charset="0"/>
                <a:cs typeface="Times New Roman" charset="0"/>
              </a:rPr>
              <a:t>cho phép từng Component tự mình thực thi các “mutations” 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-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truy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vấn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vi-VN" sz="2800" dirty="0">
                <a:latin typeface="Open "/>
                <a:ea typeface="Times New Roman" charset="0"/>
                <a:cs typeface="Times New Roman" charset="0"/>
              </a:rPr>
              <a:t>không phụ thuộc Component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 </a:t>
            </a:r>
            <a:r>
              <a:rPr lang="en-US" sz="2800" dirty="0" err="1">
                <a:latin typeface="Open "/>
                <a:ea typeface="Times New Roman" charset="0"/>
                <a:cs typeface="Times New Roman" charset="0"/>
              </a:rPr>
              <a:t>khác</a:t>
            </a:r>
            <a:r>
              <a:rPr lang="en-US" sz="2800" dirty="0">
                <a:latin typeface="Open "/>
                <a:ea typeface="Times New Roman" charset="0"/>
                <a:cs typeface="Times New Roman" charset="0"/>
              </a:rPr>
              <a:t>.</a:t>
            </a:r>
            <a:endParaRPr lang="vi-VN" sz="2800" dirty="0">
              <a:latin typeface="Open 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523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36762" y="421541"/>
            <a:ext cx="9404723" cy="657908"/>
          </a:xfrm>
        </p:spPr>
        <p:txBody>
          <a:bodyPr>
            <a:noAutofit/>
          </a:bodyPr>
          <a:lstStyle/>
          <a:p>
            <a:r>
              <a:rPr lang="en-US" dirty="0">
                <a:latin typeface="Product Sans" panose="020B0503030502040203" pitchFamily="34" charset="0"/>
              </a:rPr>
              <a:t>Overview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8997" y="1444136"/>
            <a:ext cx="1858780" cy="1004341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1366" y="2998033"/>
            <a:ext cx="2966412" cy="22934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18544" y="3170419"/>
            <a:ext cx="479686" cy="464695"/>
          </a:xfrm>
          <a:prstGeom prst="ellipse">
            <a:avLst/>
          </a:prstGeom>
          <a:solidFill>
            <a:srgbClr val="66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18274" y="4200853"/>
            <a:ext cx="479686" cy="464695"/>
          </a:xfrm>
          <a:prstGeom prst="ellipse">
            <a:avLst/>
          </a:prstGeom>
          <a:solidFill>
            <a:srgbClr val="66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58642" y="4162258"/>
            <a:ext cx="479686" cy="464695"/>
          </a:xfrm>
          <a:prstGeom prst="ellipse">
            <a:avLst/>
          </a:prstGeom>
          <a:solidFill>
            <a:srgbClr val="66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16"/>
          <p:cNvSpPr/>
          <p:nvPr/>
        </p:nvSpPr>
        <p:spPr>
          <a:xfrm rot="7055575">
            <a:off x="1837655" y="3886305"/>
            <a:ext cx="677371" cy="563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7"/>
          <p:cNvSpPr/>
          <p:nvPr/>
        </p:nvSpPr>
        <p:spPr>
          <a:xfrm rot="3600000" flipV="1">
            <a:off x="2426741" y="3869357"/>
            <a:ext cx="648997" cy="4571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8"/>
          <p:cNvSpPr/>
          <p:nvPr/>
        </p:nvSpPr>
        <p:spPr>
          <a:xfrm>
            <a:off x="2387414" y="2620863"/>
            <a:ext cx="45719" cy="281146"/>
          </a:xfrm>
          <a:prstGeom prst="down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51490" y="2998033"/>
            <a:ext cx="3267855" cy="229349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25"/>
          <p:cNvSpPr/>
          <p:nvPr/>
        </p:nvSpPr>
        <p:spPr>
          <a:xfrm>
            <a:off x="2968052" y="3170420"/>
            <a:ext cx="779726" cy="85995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26"/>
          <p:cNvSpPr/>
          <p:nvPr/>
        </p:nvSpPr>
        <p:spPr>
          <a:xfrm>
            <a:off x="3387777" y="4548326"/>
            <a:ext cx="338976" cy="96201"/>
          </a:xfrm>
          <a:prstGeom prst="lef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411478" y="2998033"/>
            <a:ext cx="3043006" cy="229349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8138690" y="3170419"/>
            <a:ext cx="479686" cy="464695"/>
          </a:xfrm>
          <a:prstGeom prst="ellipse">
            <a:avLst/>
          </a:prstGeom>
          <a:solidFill>
            <a:srgbClr val="D13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699153" y="4198407"/>
            <a:ext cx="479686" cy="464695"/>
          </a:xfrm>
          <a:prstGeom prst="ellipse">
            <a:avLst/>
          </a:prstGeom>
          <a:solidFill>
            <a:srgbClr val="D13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134A3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8669011" y="4159813"/>
            <a:ext cx="479686" cy="464695"/>
          </a:xfrm>
          <a:prstGeom prst="ellipse">
            <a:avLst/>
          </a:prstGeom>
          <a:solidFill>
            <a:srgbClr val="D134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776954" y="2455123"/>
            <a:ext cx="1428733" cy="33452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-Right Arrow 35"/>
          <p:cNvSpPr/>
          <p:nvPr/>
        </p:nvSpPr>
        <p:spPr>
          <a:xfrm>
            <a:off x="7043606" y="4013490"/>
            <a:ext cx="359999" cy="63859"/>
          </a:xfrm>
          <a:prstGeom prst="left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Left-Right Arrow 36"/>
          <p:cNvSpPr/>
          <p:nvPr/>
        </p:nvSpPr>
        <p:spPr>
          <a:xfrm>
            <a:off x="10454484" y="4110461"/>
            <a:ext cx="322470" cy="71766"/>
          </a:xfrm>
          <a:prstGeom prst="left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00" y="1516817"/>
            <a:ext cx="831886" cy="75184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69332" y="1722858"/>
            <a:ext cx="117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dirty="0">
                <a:solidFill>
                  <a:schemeClr val="bg2">
                    <a:lumMod val="25000"/>
                  </a:schemeClr>
                </a:solidFill>
              </a:rPr>
              <a:t>SAGA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86" y="3473173"/>
            <a:ext cx="1292084" cy="795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945" y="3810902"/>
            <a:ext cx="1291379" cy="7596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2104" y="3810902"/>
            <a:ext cx="833624" cy="83362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300877" y="3745709"/>
            <a:ext cx="2812727" cy="764050"/>
          </a:xfrm>
          <a:prstGeom prst="rect">
            <a:avLst/>
          </a:prstGeom>
        </p:spPr>
      </p:pic>
      <p:sp>
        <p:nvSpPr>
          <p:cNvPr id="38" name="Oval 37"/>
          <p:cNvSpPr/>
          <p:nvPr/>
        </p:nvSpPr>
        <p:spPr>
          <a:xfrm>
            <a:off x="4647125" y="3167974"/>
            <a:ext cx="479686" cy="464695"/>
          </a:xfrm>
          <a:prstGeom prst="ellipse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146855" y="4198408"/>
            <a:ext cx="479686" cy="464695"/>
          </a:xfrm>
          <a:prstGeom prst="ellipse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187223" y="4159813"/>
            <a:ext cx="479686" cy="464695"/>
          </a:xfrm>
          <a:prstGeom prst="ellipse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16"/>
          <p:cNvSpPr/>
          <p:nvPr/>
        </p:nvSpPr>
        <p:spPr>
          <a:xfrm rot="7055575">
            <a:off x="4266236" y="3883860"/>
            <a:ext cx="677371" cy="563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17"/>
          <p:cNvSpPr/>
          <p:nvPr/>
        </p:nvSpPr>
        <p:spPr>
          <a:xfrm rot="3600000" flipV="1">
            <a:off x="4855322" y="3866912"/>
            <a:ext cx="648997" cy="4571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16"/>
          <p:cNvSpPr/>
          <p:nvPr/>
        </p:nvSpPr>
        <p:spPr>
          <a:xfrm rot="7055575">
            <a:off x="7778936" y="3883861"/>
            <a:ext cx="677371" cy="5637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17"/>
          <p:cNvSpPr/>
          <p:nvPr/>
        </p:nvSpPr>
        <p:spPr>
          <a:xfrm rot="3600000" flipV="1">
            <a:off x="8368022" y="3866913"/>
            <a:ext cx="648997" cy="4571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93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73457" y="-464024"/>
            <a:ext cx="6264322" cy="8447965"/>
          </a:xfrm>
          <a:prstGeom prst="rect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0018" y="1058671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6000" dirty="0">
                <a:solidFill>
                  <a:schemeClr val="bg1"/>
                </a:solidFill>
                <a:latin typeface="Product Sans" panose="020B0503030502040203" pitchFamily="34" charset="0"/>
              </a:rPr>
              <a:t/>
            </a:r>
            <a:br>
              <a:rPr lang="vi-VN" sz="6000" dirty="0">
                <a:solidFill>
                  <a:schemeClr val="bg1"/>
                </a:solidFill>
                <a:latin typeface="Product Sans" panose="020B0503030502040203" pitchFamily="34" charset="0"/>
              </a:rPr>
            </a:br>
            <a:r>
              <a:rPr lang="vi-VN" sz="6000" dirty="0">
                <a:solidFill>
                  <a:schemeClr val="bg1"/>
                </a:solidFill>
                <a:latin typeface="Product Sans" panose="020B0503030502040203" pitchFamily="34" charset="0"/>
              </a:rPr>
              <a:t>React</a:t>
            </a:r>
            <a:endParaRPr lang="en-US" sz="6000" dirty="0">
              <a:solidFill>
                <a:schemeClr val="bg1"/>
              </a:solidFill>
              <a:latin typeface="Product Sans" panose="020B0503030502040203" pitchFamily="34" charset="0"/>
            </a:endParaRPr>
          </a:p>
          <a:p>
            <a:r>
              <a:rPr lang="vi-VN" sz="6000" dirty="0">
                <a:solidFill>
                  <a:schemeClr val="bg1"/>
                </a:solidFill>
                <a:latin typeface="Product Sans" panose="020B0503030502040203" pitchFamily="34" charset="0"/>
              </a:rPr>
              <a:t>Redux</a:t>
            </a:r>
            <a:endParaRPr lang="en-US" sz="6000" dirty="0">
              <a:solidFill>
                <a:schemeClr val="bg1"/>
              </a:solidFill>
              <a:latin typeface="Product Sans" panose="020B0503030502040203" pitchFamily="34" charset="0"/>
            </a:endParaRPr>
          </a:p>
          <a:p>
            <a:r>
              <a:rPr lang="vi-VN" sz="6000" dirty="0">
                <a:solidFill>
                  <a:schemeClr val="bg1"/>
                </a:solidFill>
                <a:latin typeface="Product Sans" panose="020B0503030502040203" pitchFamily="34" charset="0"/>
              </a:rPr>
              <a:t>Relay</a:t>
            </a:r>
            <a:endParaRPr lang="en-US" sz="6000" dirty="0">
              <a:solidFill>
                <a:schemeClr val="bg1"/>
              </a:solidFill>
              <a:latin typeface="Product Sans" panose="020B0503030502040203" pitchFamily="34" charset="0"/>
            </a:endParaRPr>
          </a:p>
          <a:p>
            <a:r>
              <a:rPr lang="vi-VN" sz="6000" dirty="0">
                <a:solidFill>
                  <a:schemeClr val="bg1"/>
                </a:solidFill>
                <a:latin typeface="Product Sans" panose="020B0503030502040203" pitchFamily="34" charset="0"/>
              </a:rPr>
              <a:t>GraphQL</a:t>
            </a:r>
            <a:endParaRPr lang="en-US" sz="6000" dirty="0">
              <a:solidFill>
                <a:schemeClr val="bg1"/>
              </a:solidFill>
              <a:latin typeface="Product Sans" panose="020B050303050204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23881" y="2905329"/>
            <a:ext cx="33522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Product Sans" panose="020B0503030502040203" pitchFamily="34" charset="0"/>
              </a:rPr>
              <a:t>Full Stack</a:t>
            </a:r>
          </a:p>
        </p:txBody>
      </p:sp>
    </p:spTree>
    <p:extLst>
      <p:ext uri="{BB962C8B-B14F-4D97-AF65-F5344CB8AC3E}">
        <p14:creationId xmlns:p14="http://schemas.microsoft.com/office/powerpoint/2010/main" val="2331220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503030502040203" pitchFamily="34" charset="0"/>
              </a:rPr>
              <a:t>Framework structure</a:t>
            </a:r>
          </a:p>
        </p:txBody>
      </p:sp>
      <p:pic>
        <p:nvPicPr>
          <p:cNvPr id="4" name="Content Placeholder 3" descr="TKFramework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719" r="-37719"/>
          <a:stretch>
            <a:fillRect/>
          </a:stretch>
        </p:blipFill>
        <p:spPr>
          <a:xfrm>
            <a:off x="1105328" y="1690688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3783683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503030502040203" pitchFamily="34" charset="0"/>
              </a:rPr>
              <a:t>Framework structure</a:t>
            </a:r>
          </a:p>
        </p:txBody>
      </p:sp>
      <p:pic>
        <p:nvPicPr>
          <p:cNvPr id="4" name="Content Placeholder 3" descr="TKFramework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21" r="-22921"/>
          <a:stretch>
            <a:fillRect/>
          </a:stretch>
        </p:blipFill>
        <p:spPr>
          <a:xfrm>
            <a:off x="1133542" y="2116477"/>
            <a:ext cx="9007310" cy="3727210"/>
          </a:xfrm>
        </p:spPr>
      </p:pic>
    </p:spTree>
    <p:extLst>
      <p:ext uri="{BB962C8B-B14F-4D97-AF65-F5344CB8AC3E}">
        <p14:creationId xmlns:p14="http://schemas.microsoft.com/office/powerpoint/2010/main" val="3030481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109" y="3252288"/>
            <a:ext cx="1433095" cy="1409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2" y="3252288"/>
            <a:ext cx="1433458" cy="1295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280" y="3337603"/>
            <a:ext cx="2170186" cy="12821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53131" y="2920181"/>
            <a:ext cx="1969626" cy="19696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2541" y="1765277"/>
            <a:ext cx="45431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</a:rPr>
              <a:t>TK Framework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89" y="3252288"/>
            <a:ext cx="1658195" cy="148686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7574508"/>
            <a:ext cx="6237027" cy="3901212"/>
          </a:xfrm>
          <a:prstGeom prst="rect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3019314" y="2612572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3650198" y="2546904"/>
            <a:ext cx="5473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Đ</a:t>
            </a:r>
            <a:r>
              <a:rPr lang="vi-VN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ư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ợc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viết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hoàn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toàn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bằng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Javascript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3019314" y="3658252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3650198" y="3527268"/>
            <a:ext cx="54243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Properties: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Những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dữ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liệu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truyền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từ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Component cha -&gt; con</a:t>
            </a:r>
          </a:p>
        </p:txBody>
      </p:sp>
      <p:sp>
        <p:nvSpPr>
          <p:cNvPr id="22" name="Oval 21"/>
          <p:cNvSpPr/>
          <p:nvPr/>
        </p:nvSpPr>
        <p:spPr>
          <a:xfrm>
            <a:off x="13019314" y="4718937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3650198" y="4675041"/>
            <a:ext cx="57398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State: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Những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dữ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liệu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nội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tại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trong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một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Component.</a:t>
            </a:r>
          </a:p>
        </p:txBody>
      </p:sp>
    </p:spTree>
    <p:extLst>
      <p:ext uri="{BB962C8B-B14F-4D97-AF65-F5344CB8AC3E}">
        <p14:creationId xmlns:p14="http://schemas.microsoft.com/office/powerpoint/2010/main" val="10006238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503030502040203" pitchFamily="34" charset="0"/>
              </a:rPr>
              <a:t>Framework structure</a:t>
            </a:r>
          </a:p>
        </p:txBody>
      </p:sp>
      <p:pic>
        <p:nvPicPr>
          <p:cNvPr id="4" name="Content Placeholder 3" descr="TKFramework Structure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41" r="-244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0875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503030502040203" pitchFamily="34" charset="0"/>
              </a:rPr>
              <a:t>Requirements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652449"/>
            <a:ext cx="166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Product Sans" panose="020B050303050204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</a:t>
            </a:r>
            <a:r>
              <a:rPr lang="en-US" sz="2800" dirty="0">
                <a:latin typeface="Product Sans" panose="020B050303050204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800" dirty="0" err="1">
                <a:latin typeface="Product Sans" panose="020B050303050204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diện</a:t>
            </a:r>
            <a:endParaRPr lang="en-US" sz="2800" dirty="0">
              <a:latin typeface="Product Sans" panose="020B050303050204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7342" y="2793346"/>
            <a:ext cx="26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"/>
              </a:rPr>
              <a:t>JSX Template </a:t>
            </a:r>
            <a:r>
              <a:rPr lang="en-US" dirty="0" err="1">
                <a:latin typeface="Open "/>
              </a:rPr>
              <a:t>và</a:t>
            </a:r>
            <a:r>
              <a:rPr lang="en-US" dirty="0">
                <a:latin typeface="Open "/>
              </a:rPr>
              <a:t> stylesheet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7342" y="3554011"/>
            <a:ext cx="4628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"/>
              </a:rPr>
              <a:t>Grid system bootstrap </a:t>
            </a:r>
            <a:r>
              <a:rPr lang="en-US" dirty="0" err="1">
                <a:latin typeface="Open "/>
              </a:rPr>
              <a:t>làm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giao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diện</a:t>
            </a:r>
            <a:r>
              <a:rPr lang="en-US" dirty="0">
                <a:latin typeface="Open "/>
              </a:rPr>
              <a:t> responsive</a:t>
            </a:r>
          </a:p>
        </p:txBody>
      </p:sp>
      <p:sp>
        <p:nvSpPr>
          <p:cNvPr id="11" name="Flowchart: Connector 10"/>
          <p:cNvSpPr/>
          <p:nvPr/>
        </p:nvSpPr>
        <p:spPr>
          <a:xfrm>
            <a:off x="871654" y="2821895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12" name="Flowchart: Connector 11"/>
          <p:cNvSpPr/>
          <p:nvPr/>
        </p:nvSpPr>
        <p:spPr>
          <a:xfrm>
            <a:off x="871654" y="3570067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3888" y="4365226"/>
            <a:ext cx="357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pen "/>
              </a:rPr>
              <a:t>Kiến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thức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Javascript</a:t>
            </a:r>
            <a:r>
              <a:rPr lang="en-US" dirty="0">
                <a:latin typeface="Open "/>
              </a:rPr>
              <a:t> c</a:t>
            </a:r>
            <a:r>
              <a:rPr lang="vi-VN" dirty="0">
                <a:latin typeface="Open "/>
              </a:rPr>
              <a:t>ơ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bản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và</a:t>
            </a:r>
            <a:r>
              <a:rPr lang="en-US" dirty="0">
                <a:latin typeface="Open "/>
              </a:rPr>
              <a:t> babel</a:t>
            </a:r>
          </a:p>
        </p:txBody>
      </p:sp>
      <p:sp>
        <p:nvSpPr>
          <p:cNvPr id="14" name="Flowchart: Connector 13"/>
          <p:cNvSpPr/>
          <p:nvPr/>
        </p:nvSpPr>
        <p:spPr>
          <a:xfrm>
            <a:off x="838200" y="4381282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17342" y="5170496"/>
            <a:ext cx="355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Open "/>
              </a:rPr>
              <a:t>Các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compent</a:t>
            </a:r>
            <a:r>
              <a:rPr lang="en-US" dirty="0">
                <a:latin typeface="Open "/>
              </a:rPr>
              <a:t> c</a:t>
            </a:r>
            <a:r>
              <a:rPr lang="vi-VN" dirty="0">
                <a:latin typeface="Open "/>
              </a:rPr>
              <a:t>ơ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bản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của</a:t>
            </a:r>
            <a:r>
              <a:rPr lang="en-US" dirty="0">
                <a:latin typeface="Open "/>
              </a:rPr>
              <a:t> material-</a:t>
            </a:r>
            <a:r>
              <a:rPr lang="en-US" dirty="0" err="1">
                <a:latin typeface="Open "/>
              </a:rPr>
              <a:t>ui</a:t>
            </a:r>
            <a:endParaRPr lang="en-US" dirty="0">
              <a:latin typeface="Open "/>
            </a:endParaRPr>
          </a:p>
        </p:txBody>
      </p:sp>
      <p:sp>
        <p:nvSpPr>
          <p:cNvPr id="16" name="Flowchart: Connector 15"/>
          <p:cNvSpPr/>
          <p:nvPr/>
        </p:nvSpPr>
        <p:spPr>
          <a:xfrm>
            <a:off x="871654" y="5186552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68251" y="1652449"/>
            <a:ext cx="1534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Product Sans" panose="020B050303050204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Backend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47393" y="2797545"/>
            <a:ext cx="195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"/>
              </a:rPr>
              <a:t>Express, </a:t>
            </a:r>
            <a:r>
              <a:rPr lang="en-US" dirty="0" err="1">
                <a:latin typeface="Open "/>
              </a:rPr>
              <a:t>tạo</a:t>
            </a:r>
            <a:r>
              <a:rPr lang="en-US" dirty="0">
                <a:latin typeface="Open "/>
              </a:rPr>
              <a:t> router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47393" y="3558210"/>
            <a:ext cx="378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"/>
              </a:rPr>
              <a:t>Authentication </a:t>
            </a:r>
            <a:r>
              <a:rPr lang="en-US" dirty="0" err="1">
                <a:latin typeface="Open "/>
              </a:rPr>
              <a:t>dùng</a:t>
            </a:r>
            <a:r>
              <a:rPr lang="en-US" dirty="0">
                <a:latin typeface="Open "/>
              </a:rPr>
              <a:t> oauth2(passport)</a:t>
            </a:r>
          </a:p>
        </p:txBody>
      </p:sp>
      <p:sp>
        <p:nvSpPr>
          <p:cNvPr id="20" name="Flowchart: Connector 19"/>
          <p:cNvSpPr/>
          <p:nvPr/>
        </p:nvSpPr>
        <p:spPr>
          <a:xfrm>
            <a:off x="7201705" y="2826094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21" name="Flowchart: Connector 20"/>
          <p:cNvSpPr/>
          <p:nvPr/>
        </p:nvSpPr>
        <p:spPr>
          <a:xfrm>
            <a:off x="7201705" y="3574266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13939" y="4369425"/>
            <a:ext cx="192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"/>
              </a:rPr>
              <a:t>ORM </a:t>
            </a:r>
            <a:r>
              <a:rPr lang="en-US" dirty="0" err="1">
                <a:latin typeface="Open "/>
              </a:rPr>
              <a:t>với</a:t>
            </a:r>
            <a:r>
              <a:rPr lang="en-US" dirty="0">
                <a:latin typeface="Open "/>
              </a:rPr>
              <a:t> </a:t>
            </a:r>
            <a:r>
              <a:rPr lang="en-US" dirty="0" err="1">
                <a:latin typeface="Open "/>
              </a:rPr>
              <a:t>sequelize</a:t>
            </a:r>
            <a:endParaRPr lang="en-US" dirty="0">
              <a:latin typeface="Open "/>
            </a:endParaRPr>
          </a:p>
        </p:txBody>
      </p:sp>
      <p:sp>
        <p:nvSpPr>
          <p:cNvPr id="23" name="Flowchart: Connector 22"/>
          <p:cNvSpPr/>
          <p:nvPr/>
        </p:nvSpPr>
        <p:spPr>
          <a:xfrm>
            <a:off x="7168251" y="4385481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47393" y="5174695"/>
            <a:ext cx="165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"/>
              </a:rPr>
              <a:t>Database </a:t>
            </a:r>
            <a:r>
              <a:rPr lang="en-US" dirty="0" err="1">
                <a:latin typeface="Open "/>
              </a:rPr>
              <a:t>mysql</a:t>
            </a:r>
            <a:endParaRPr lang="en-US" dirty="0">
              <a:latin typeface="Open "/>
            </a:endParaRPr>
          </a:p>
        </p:txBody>
      </p:sp>
      <p:sp>
        <p:nvSpPr>
          <p:cNvPr id="25" name="Flowchart: Connector 24"/>
          <p:cNvSpPr/>
          <p:nvPr/>
        </p:nvSpPr>
        <p:spPr>
          <a:xfrm>
            <a:off x="7201705" y="5190751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47393" y="5941305"/>
            <a:ext cx="251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"/>
              </a:rPr>
              <a:t>Notification </a:t>
            </a:r>
            <a:r>
              <a:rPr lang="en-US" dirty="0" err="1">
                <a:latin typeface="Open "/>
              </a:rPr>
              <a:t>với</a:t>
            </a:r>
            <a:r>
              <a:rPr lang="en-US" dirty="0">
                <a:latin typeface="Open "/>
              </a:rPr>
              <a:t> socket.io</a:t>
            </a:r>
          </a:p>
        </p:txBody>
      </p:sp>
      <p:sp>
        <p:nvSpPr>
          <p:cNvPr id="27" name="Flowchart: Connector 26"/>
          <p:cNvSpPr/>
          <p:nvPr/>
        </p:nvSpPr>
        <p:spPr>
          <a:xfrm>
            <a:off x="7201705" y="5957361"/>
            <a:ext cx="312234" cy="312234"/>
          </a:xfrm>
          <a:prstGeom prst="flowChartConnector">
            <a:avLst/>
          </a:prstGeom>
          <a:solidFill>
            <a:srgbClr val="F26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"/>
            </a:endParaRPr>
          </a:p>
        </p:txBody>
      </p:sp>
    </p:spTree>
    <p:extLst>
      <p:ext uri="{BB962C8B-B14F-4D97-AF65-F5344CB8AC3E}">
        <p14:creationId xmlns:p14="http://schemas.microsoft.com/office/powerpoint/2010/main" val="2855492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1839951" y="1170877"/>
            <a:ext cx="3200400" cy="52411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docs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12" name="Straight Arrow Connector 11"/>
          <p:cNvCxnSpPr>
            <a:cxnSpLocks/>
            <a:stCxn id="4" idx="3"/>
            <a:endCxn id="14" idx="1"/>
          </p:cNvCxnSpPr>
          <p:nvPr/>
        </p:nvCxnSpPr>
        <p:spPr>
          <a:xfrm>
            <a:off x="5040351" y="1432934"/>
            <a:ext cx="1750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: Rounded Corners 13"/>
          <p:cNvSpPr/>
          <p:nvPr/>
        </p:nvSpPr>
        <p:spPr>
          <a:xfrm>
            <a:off x="6791093" y="1170877"/>
            <a:ext cx="3200400" cy="524114"/>
          </a:xfrm>
          <a:prstGeom prst="roundRect">
            <a:avLst/>
          </a:prstGeom>
          <a:noFill/>
          <a:ln cmpd="dbl">
            <a:solidFill>
              <a:srgbClr val="F26B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chứa tài liệu phát triển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25" name="Rectangle: Rounded Corners 24"/>
          <p:cNvSpPr/>
          <p:nvPr/>
        </p:nvSpPr>
        <p:spPr>
          <a:xfrm>
            <a:off x="1839951" y="2036955"/>
            <a:ext cx="3200400" cy="52411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public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26" name="Straight Arrow Connector 25"/>
          <p:cNvCxnSpPr>
            <a:cxnSpLocks/>
            <a:stCxn id="25" idx="3"/>
            <a:endCxn id="27" idx="1"/>
          </p:cNvCxnSpPr>
          <p:nvPr/>
        </p:nvCxnSpPr>
        <p:spPr>
          <a:xfrm>
            <a:off x="5040351" y="2299012"/>
            <a:ext cx="1750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Rectangle: Rounded Corners 26"/>
          <p:cNvSpPr/>
          <p:nvPr/>
        </p:nvSpPr>
        <p:spPr>
          <a:xfrm>
            <a:off x="6791093" y="2036955"/>
            <a:ext cx="3200400" cy="524114"/>
          </a:xfrm>
          <a:prstGeom prst="roundRect">
            <a:avLst/>
          </a:prstGeom>
          <a:noFill/>
          <a:ln cmpd="dbl">
            <a:solidFill>
              <a:srgbClr val="F26B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tx1"/>
                </a:solidFill>
                <a:latin typeface="Open "/>
              </a:rPr>
              <a:t>chứa các tài nguyên của site như ảnh, css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28" name="Rectangle: Rounded Corners 27"/>
          <p:cNvSpPr/>
          <p:nvPr/>
        </p:nvSpPr>
        <p:spPr>
          <a:xfrm>
            <a:off x="1839951" y="2903032"/>
            <a:ext cx="3200400" cy="52411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schema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29" name="Straight Arrow Connector 28"/>
          <p:cNvCxnSpPr>
            <a:cxnSpLocks/>
            <a:stCxn id="28" idx="3"/>
            <a:endCxn id="30" idx="1"/>
          </p:cNvCxnSpPr>
          <p:nvPr/>
        </p:nvCxnSpPr>
        <p:spPr>
          <a:xfrm>
            <a:off x="5040351" y="3165089"/>
            <a:ext cx="1750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Rectangle: Rounded Corners 29"/>
          <p:cNvSpPr/>
          <p:nvPr/>
        </p:nvSpPr>
        <p:spPr>
          <a:xfrm>
            <a:off x="6791093" y="2903032"/>
            <a:ext cx="3200400" cy="524114"/>
          </a:xfrm>
          <a:prstGeom prst="roundRect">
            <a:avLst/>
          </a:prstGeom>
          <a:noFill/>
          <a:ln cmpd="dbl">
            <a:solidFill>
              <a:srgbClr val="F26B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build tự động graphql.. 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31" name="Rectangle: Rounded Corners 30"/>
          <p:cNvSpPr/>
          <p:nvPr/>
        </p:nvSpPr>
        <p:spPr>
          <a:xfrm>
            <a:off x="1839951" y="3769108"/>
            <a:ext cx="3200400" cy="52411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scripts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32" name="Straight Arrow Connector 31"/>
          <p:cNvCxnSpPr>
            <a:cxnSpLocks/>
            <a:stCxn id="31" idx="3"/>
            <a:endCxn id="33" idx="1"/>
          </p:cNvCxnSpPr>
          <p:nvPr/>
        </p:nvCxnSpPr>
        <p:spPr>
          <a:xfrm>
            <a:off x="5040351" y="4031165"/>
            <a:ext cx="1750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32"/>
          <p:cNvSpPr/>
          <p:nvPr/>
        </p:nvSpPr>
        <p:spPr>
          <a:xfrm>
            <a:off x="6791093" y="3769108"/>
            <a:ext cx="3200400" cy="524114"/>
          </a:xfrm>
          <a:prstGeom prst="roundRect">
            <a:avLst/>
          </a:prstGeom>
          <a:noFill/>
          <a:ln cmpd="dbl">
            <a:solidFill>
              <a:srgbClr val="F26B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Chứa các script cài đặt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34" name="Rectangle: Rounded Corners 33"/>
          <p:cNvSpPr/>
          <p:nvPr/>
        </p:nvSpPr>
        <p:spPr>
          <a:xfrm>
            <a:off x="1839951" y="4635182"/>
            <a:ext cx="3200400" cy="52411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webpack-dev-server.js</a:t>
            </a:r>
            <a:br>
              <a:rPr lang="en-US">
                <a:solidFill>
                  <a:schemeClr val="tx1"/>
                </a:solidFill>
                <a:latin typeface="Open "/>
              </a:rPr>
            </a:b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35" name="Straight Arrow Connector 34"/>
          <p:cNvCxnSpPr>
            <a:cxnSpLocks/>
            <a:stCxn id="34" idx="3"/>
            <a:endCxn id="36" idx="1"/>
          </p:cNvCxnSpPr>
          <p:nvPr/>
        </p:nvCxnSpPr>
        <p:spPr>
          <a:xfrm>
            <a:off x="5040351" y="4897239"/>
            <a:ext cx="1750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6791093" y="4635182"/>
            <a:ext cx="3200400" cy="524114"/>
          </a:xfrm>
          <a:prstGeom prst="roundRect">
            <a:avLst/>
          </a:prstGeom>
          <a:noFill/>
          <a:ln cmpd="dbl">
            <a:solidFill>
              <a:srgbClr val="F26B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cài đặt webpack cho webclient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37" name="Rectangle: Rounded Corners 36"/>
          <p:cNvSpPr/>
          <p:nvPr/>
        </p:nvSpPr>
        <p:spPr>
          <a:xfrm>
            <a:off x="1839951" y="5501255"/>
            <a:ext cx="3200400" cy="52411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Webpack.node.config.js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38" name="Straight Arrow Connector 37"/>
          <p:cNvCxnSpPr>
            <a:cxnSpLocks/>
            <a:stCxn id="37" idx="3"/>
            <a:endCxn id="39" idx="1"/>
          </p:cNvCxnSpPr>
          <p:nvPr/>
        </p:nvCxnSpPr>
        <p:spPr>
          <a:xfrm>
            <a:off x="5040351" y="5763312"/>
            <a:ext cx="17507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Rectangle: Rounded Corners 38"/>
          <p:cNvSpPr/>
          <p:nvPr/>
        </p:nvSpPr>
        <p:spPr>
          <a:xfrm>
            <a:off x="6791093" y="5501255"/>
            <a:ext cx="3200400" cy="524114"/>
          </a:xfrm>
          <a:prstGeom prst="roundRect">
            <a:avLst/>
          </a:prstGeom>
          <a:noFill/>
          <a:ln cmpd="dbl">
            <a:solidFill>
              <a:srgbClr val="F26B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cài đặt webpack cho nodejs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</p:spTree>
    <p:extLst>
      <p:ext uri="{BB962C8B-B14F-4D97-AF65-F5344CB8AC3E}">
        <p14:creationId xmlns:p14="http://schemas.microsoft.com/office/powerpoint/2010/main" val="617079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/>
          <p:cNvSpPr/>
          <p:nvPr/>
        </p:nvSpPr>
        <p:spPr>
          <a:xfrm>
            <a:off x="986883" y="3016404"/>
            <a:ext cx="1550020" cy="84749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client</a:t>
            </a:r>
            <a:endParaRPr lang="en-US" sz="2000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858322" y="2953516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3858322" y="2107581"/>
            <a:ext cx="0" cy="2665141"/>
          </a:xfrm>
          <a:prstGeom prst="line">
            <a:avLst/>
          </a:prstGeom>
          <a:ln>
            <a:solidFill>
              <a:srgbClr val="F26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3858322" y="2096429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3858322" y="3836020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493942" y="1814528"/>
            <a:ext cx="1092818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__tests</a:t>
            </a:r>
            <a:r>
              <a:rPr lang="en-US" dirty="0" smtClean="0">
                <a:solidFill>
                  <a:schemeClr val="tx1"/>
                </a:solidFill>
                <a:latin typeface="Open "/>
              </a:rPr>
              <a:t>_</a:t>
            </a:r>
            <a:endParaRPr lang="en-US" dirty="0">
              <a:solidFill>
                <a:schemeClr val="tx1"/>
              </a:solidFill>
              <a:latin typeface="Open 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93942" y="2674735"/>
            <a:ext cx="1092818" cy="557561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stylesheets</a:t>
            </a:r>
            <a:endParaRPr lang="en-US" sz="1400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93941" y="3544528"/>
            <a:ext cx="1092819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</a:rPr>
              <a:t>ui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27" name="Straight Arrow Connector 26"/>
          <p:cNvCxnSpPr>
            <a:stCxn id="24" idx="3"/>
          </p:cNvCxnSpPr>
          <p:nvPr/>
        </p:nvCxnSpPr>
        <p:spPr>
          <a:xfrm>
            <a:off x="5586760" y="2106020"/>
            <a:ext cx="880948" cy="1561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Rectangle: Rounded Corners 27"/>
          <p:cNvSpPr/>
          <p:nvPr/>
        </p:nvSpPr>
        <p:spPr>
          <a:xfrm>
            <a:off x="6467708" y="1814528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</a:rPr>
              <a:t>Thư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mục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chứa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test case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6467708" y="2663580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Chia </a:t>
            </a:r>
            <a:r>
              <a:rPr lang="en-US" dirty="0" err="1">
                <a:solidFill>
                  <a:schemeClr val="tx1"/>
                </a:solidFill>
              </a:rPr>
              <a:t>nhỏ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file </a:t>
            </a:r>
            <a:r>
              <a:rPr lang="en-US" dirty="0" err="1">
                <a:solidFill>
                  <a:schemeClr val="tx1"/>
                </a:solidFill>
              </a:rPr>
              <a:t>scss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từng</a:t>
            </a:r>
            <a:r>
              <a:rPr lang="en-US" dirty="0">
                <a:solidFill>
                  <a:schemeClr val="tx1"/>
                </a:solidFill>
              </a:rPr>
              <a:t> component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30" name="Rectangle: Rounded Corners 29"/>
          <p:cNvSpPr/>
          <p:nvPr/>
        </p:nvSpPr>
        <p:spPr>
          <a:xfrm>
            <a:off x="6423103" y="3544528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Chứa</a:t>
            </a:r>
            <a:r>
              <a:rPr lang="en-US" dirty="0">
                <a:solidFill>
                  <a:schemeClr val="tx1"/>
                </a:solidFill>
              </a:rPr>
              <a:t> code </a:t>
            </a:r>
            <a:r>
              <a:rPr lang="en-US" dirty="0" err="1">
                <a:solidFill>
                  <a:schemeClr val="tx1"/>
                </a:solidFill>
              </a:rPr>
              <a:t>giao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diện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components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31" name="Straight Connector 30"/>
          <p:cNvCxnSpPr>
            <a:stCxn id="26" idx="3"/>
            <a:endCxn id="30" idx="1"/>
          </p:cNvCxnSpPr>
          <p:nvPr/>
        </p:nvCxnSpPr>
        <p:spPr>
          <a:xfrm>
            <a:off x="5586760" y="3836020"/>
            <a:ext cx="83634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25" idx="3"/>
            <a:endCxn id="29" idx="1"/>
          </p:cNvCxnSpPr>
          <p:nvPr/>
        </p:nvCxnSpPr>
        <p:spPr>
          <a:xfrm>
            <a:off x="5586760" y="2953516"/>
            <a:ext cx="880948" cy="1556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endCxn id="36" idx="1"/>
          </p:cNvCxnSpPr>
          <p:nvPr/>
        </p:nvCxnSpPr>
        <p:spPr>
          <a:xfrm>
            <a:off x="3858322" y="4772722"/>
            <a:ext cx="635619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493941" y="4481230"/>
            <a:ext cx="1092819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store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6423103" y="4481230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Chứa</a:t>
            </a:r>
            <a:r>
              <a:rPr lang="en-US" dirty="0">
                <a:solidFill>
                  <a:schemeClr val="tx1"/>
                </a:solidFill>
              </a:rPr>
              <a:t> logic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website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38" name="Straight Connector 37"/>
          <p:cNvCxnSpPr>
            <a:stCxn id="36" idx="3"/>
            <a:endCxn id="37" idx="1"/>
          </p:cNvCxnSpPr>
          <p:nvPr/>
        </p:nvCxnSpPr>
        <p:spPr>
          <a:xfrm>
            <a:off x="5586760" y="4772722"/>
            <a:ext cx="83634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9" idx="3"/>
          </p:cNvCxnSpPr>
          <p:nvPr/>
        </p:nvCxnSpPr>
        <p:spPr>
          <a:xfrm flipV="1">
            <a:off x="2536903" y="3440150"/>
            <a:ext cx="13214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8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Web </a:t>
            </a:r>
            <a:r>
              <a:rPr lang="en-US" sz="6000" b="1" dirty="0" smtClean="0"/>
              <a:t>client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ui</a:t>
            </a:r>
            <a:r>
              <a:rPr lang="en-US" dirty="0" smtClean="0"/>
              <a:t>: 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Frontend</a:t>
            </a:r>
          </a:p>
          <a:p>
            <a:pPr>
              <a:buFontTx/>
              <a:buChar char="-"/>
            </a:pPr>
            <a:r>
              <a:rPr lang="en-US" dirty="0" smtClean="0"/>
              <a:t>Backend</a:t>
            </a:r>
          </a:p>
          <a:p>
            <a:pPr>
              <a:buFontTx/>
              <a:buChar char="-"/>
            </a:pPr>
            <a:r>
              <a:rPr lang="en-US" dirty="0"/>
              <a:t>S</a:t>
            </a:r>
            <a:r>
              <a:rPr lang="en-US" dirty="0" smtClean="0"/>
              <a:t>hared</a:t>
            </a:r>
            <a:endParaRPr lang="en-US" dirty="0" smtClean="0"/>
          </a:p>
          <a:p>
            <a:r>
              <a:rPr lang="en-US" dirty="0" smtClean="0"/>
              <a:t>File root </a:t>
            </a:r>
            <a:r>
              <a:rPr lang="en-US" dirty="0" err="1" smtClean="0"/>
              <a:t>là</a:t>
            </a:r>
            <a:r>
              <a:rPr lang="en-US" dirty="0" smtClean="0"/>
              <a:t> component </a:t>
            </a:r>
            <a:r>
              <a:rPr lang="en-US" dirty="0" err="1" smtClean="0"/>
              <a:t>chính</a:t>
            </a:r>
            <a:r>
              <a:rPr lang="en-US" dirty="0" smtClean="0"/>
              <a:t>, </a:t>
            </a:r>
            <a:r>
              <a:rPr lang="en-US" dirty="0" err="1" smtClean="0"/>
              <a:t>chứa</a:t>
            </a:r>
            <a:r>
              <a:rPr lang="en-US" dirty="0" smtClean="0"/>
              <a:t> routes, </a:t>
            </a:r>
            <a:r>
              <a:rPr lang="en-US" dirty="0" err="1" smtClean="0"/>
              <a:t>mỗi</a:t>
            </a:r>
            <a:r>
              <a:rPr lang="en-US" dirty="0" smtClean="0"/>
              <a:t> route </a:t>
            </a:r>
            <a:r>
              <a:rPr lang="en-US" dirty="0" err="1" smtClean="0"/>
              <a:t>sẽ</a:t>
            </a:r>
            <a:r>
              <a:rPr lang="en-US" dirty="0" smtClean="0"/>
              <a:t> link </a:t>
            </a:r>
            <a:r>
              <a:rPr lang="en-US" dirty="0" err="1" smtClean="0"/>
              <a:t>đến</a:t>
            </a:r>
            <a:r>
              <a:rPr lang="en-US" dirty="0" smtClean="0"/>
              <a:t> 1 container component</a:t>
            </a:r>
          </a:p>
          <a:p>
            <a:r>
              <a:rPr lang="en-US" dirty="0" smtClean="0"/>
              <a:t>3 </a:t>
            </a:r>
            <a:r>
              <a:rPr lang="en-US" dirty="0" err="1" smtClean="0"/>
              <a:t>loại</a:t>
            </a:r>
            <a:r>
              <a:rPr lang="en-US" dirty="0" smtClean="0"/>
              <a:t> react component </a:t>
            </a:r>
            <a:r>
              <a:rPr lang="en-US" dirty="0" err="1" smtClean="0"/>
              <a:t>chính</a:t>
            </a:r>
            <a:r>
              <a:rPr lang="en-US" dirty="0" smtClean="0"/>
              <a:t>: </a:t>
            </a:r>
            <a:r>
              <a:rPr lang="en-US" dirty="0" smtClean="0"/>
              <a:t>container + component + </a:t>
            </a:r>
            <a:r>
              <a:rPr lang="en-US" dirty="0" err="1" smtClean="0"/>
              <a:t>ui</a:t>
            </a:r>
            <a:r>
              <a:rPr lang="en-US" dirty="0" smtClean="0"/>
              <a:t> elements.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777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Container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Container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nơi</a:t>
            </a:r>
            <a:r>
              <a:rPr lang="en-US" dirty="0" smtClean="0"/>
              <a:t>: </a:t>
            </a:r>
          </a:p>
          <a:p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store,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update </a:t>
            </a:r>
            <a:r>
              <a:rPr lang="en-US" dirty="0" err="1"/>
              <a:t>api</a:t>
            </a:r>
            <a:r>
              <a:rPr lang="en-US" dirty="0"/>
              <a:t>, mutation </a:t>
            </a:r>
            <a:r>
              <a:rPr lang="en-US" dirty="0" err="1"/>
              <a:t>graphql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/>
              <a:t>có</a:t>
            </a:r>
            <a:r>
              <a:rPr lang="en-US" dirty="0"/>
              <a:t> code layout </a:t>
            </a:r>
            <a:r>
              <a:rPr lang="en-US" dirty="0" err="1"/>
              <a:t>thuần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component,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container </a:t>
            </a:r>
            <a:r>
              <a:rPr lang="en-US" dirty="0" err="1"/>
              <a:t>vào</a:t>
            </a:r>
            <a:r>
              <a:rPr lang="en-US" dirty="0"/>
              <a:t> component.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83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Component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2411"/>
            <a:ext cx="10515600" cy="4844552"/>
          </a:xfrm>
        </p:spPr>
        <p:txBody>
          <a:bodyPr/>
          <a:lstStyle/>
          <a:p>
            <a:r>
              <a:rPr lang="en-US" dirty="0" smtClean="0"/>
              <a:t>Component </a:t>
            </a:r>
            <a:r>
              <a:rPr lang="en-US" dirty="0" err="1" smtClean="0"/>
              <a:t>là</a:t>
            </a:r>
            <a:r>
              <a:rPr lang="en-US" dirty="0" smtClean="0"/>
              <a:t> 1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1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1 </a:t>
            </a:r>
            <a:r>
              <a:rPr lang="en-US" dirty="0" err="1" smtClean="0"/>
              <a:t>danh</a:t>
            </a:r>
            <a:r>
              <a:rPr lang="en-US" dirty="0" smtClean="0"/>
              <a:t> </a:t>
            </a:r>
            <a:r>
              <a:rPr lang="en-US" dirty="0" err="1" smtClean="0"/>
              <a:t>sách</a:t>
            </a:r>
            <a:r>
              <a:rPr lang="en-US" dirty="0" smtClean="0"/>
              <a:t>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, 1 menu bar, profile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edit form.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3"/>
          <a:stretch/>
        </p:blipFill>
        <p:spPr>
          <a:xfrm>
            <a:off x="1648577" y="2502608"/>
            <a:ext cx="8197587" cy="440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95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/>
              <a:t>Ui</a:t>
            </a:r>
            <a:r>
              <a:rPr lang="en-US" sz="5400" b="1" dirty="0"/>
              <a:t> elements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17" y="1329237"/>
            <a:ext cx="6725194" cy="4351338"/>
          </a:xfrm>
        </p:spPr>
        <p:txBody>
          <a:bodyPr>
            <a:normAutofit/>
          </a:bodyPr>
          <a:lstStyle/>
          <a:p>
            <a:r>
              <a:rPr lang="en-US" dirty="0" err="1" smtClean="0"/>
              <a:t>Ui</a:t>
            </a:r>
            <a:r>
              <a:rPr lang="en-US" dirty="0" smtClean="0"/>
              <a:t> elements: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react component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chứa</a:t>
            </a:r>
            <a:r>
              <a:rPr lang="en-US" dirty="0" smtClean="0"/>
              <a:t> logic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thù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r>
              <a:rPr lang="en-US" dirty="0" smtClean="0"/>
              <a:t> logic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,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bầy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property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sắc</a:t>
            </a:r>
            <a:r>
              <a:rPr lang="en-US" dirty="0" smtClean="0"/>
              <a:t> font </a:t>
            </a:r>
            <a:r>
              <a:rPr lang="en-US" dirty="0" err="1" smtClean="0"/>
              <a:t>chữ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store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public event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logic </a:t>
            </a:r>
            <a:r>
              <a:rPr lang="en-US" dirty="0" err="1" smtClean="0"/>
              <a:t>hiển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thao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ui</a:t>
            </a:r>
            <a:r>
              <a:rPr lang="en-US" dirty="0" smtClean="0"/>
              <a:t> element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1 folder </a:t>
            </a:r>
            <a:r>
              <a:rPr lang="en-US" dirty="0" err="1" smtClean="0"/>
              <a:t>riêng</a:t>
            </a:r>
            <a:endParaRPr lang="en-US" dirty="0"/>
          </a:p>
        </p:txBody>
      </p:sp>
      <p:pic>
        <p:nvPicPr>
          <p:cNvPr id="2050" name="Picture 2" descr="http://andrewhfarmer.com/what-are-css-modules/img/css-modules-diagram-extend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11" y="836024"/>
            <a:ext cx="4689566" cy="467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297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client-</a:t>
            </a:r>
            <a:r>
              <a:rPr lang="en-US" dirty="0" err="1" smtClean="0"/>
              <a:t>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store </a:t>
            </a:r>
            <a:r>
              <a:rPr lang="en-US" dirty="0" err="1" smtClean="0"/>
              <a:t>ở</a:t>
            </a:r>
            <a:r>
              <a:rPr lang="en-US" dirty="0" smtClean="0"/>
              <a:t> container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dàng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dõi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chống</a:t>
            </a:r>
            <a:r>
              <a:rPr lang="en-US" dirty="0" smtClean="0"/>
              <a:t> </a:t>
            </a:r>
            <a:r>
              <a:rPr lang="en-US" dirty="0" err="1" smtClean="0"/>
              <a:t>xung</a:t>
            </a:r>
            <a:r>
              <a:rPr lang="en-US" dirty="0" smtClean="0"/>
              <a:t> </a:t>
            </a:r>
            <a:r>
              <a:rPr lang="en-US" dirty="0" err="1" smtClean="0"/>
              <a:t>đột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. </a:t>
            </a:r>
            <a:endParaRPr lang="en-US" dirty="0"/>
          </a:p>
          <a:p>
            <a:r>
              <a:rPr lang="en-US" dirty="0" err="1" smtClean="0"/>
              <a:t>Các</a:t>
            </a:r>
            <a:r>
              <a:rPr lang="en-US" dirty="0" smtClean="0"/>
              <a:t> component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store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đóng</a:t>
            </a:r>
            <a:r>
              <a:rPr lang="en-US" dirty="0" smtClean="0"/>
              <a:t> </a:t>
            </a:r>
            <a:r>
              <a:rPr lang="en-US" dirty="0" err="1" smtClean="0"/>
              <a:t>gói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,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container </a:t>
            </a:r>
            <a:r>
              <a:rPr lang="en-US" dirty="0" err="1" smtClean="0"/>
              <a:t>và</a:t>
            </a:r>
            <a:r>
              <a:rPr lang="en-US" dirty="0" smtClean="0"/>
              <a:t> component qua </a:t>
            </a:r>
            <a:r>
              <a:rPr lang="en-US" dirty="0" err="1" smtClean="0"/>
              <a:t>các</a:t>
            </a:r>
            <a:r>
              <a:rPr lang="en-US" dirty="0" smtClean="0"/>
              <a:t> reference</a:t>
            </a:r>
          </a:p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ui</a:t>
            </a:r>
            <a:r>
              <a:rPr lang="en-US" dirty="0" smtClean="0"/>
              <a:t> element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thao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,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logic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vô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dàng</a:t>
            </a:r>
            <a:r>
              <a:rPr lang="en-US" dirty="0" smtClean="0"/>
              <a:t>,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copy folder </a:t>
            </a:r>
            <a:r>
              <a:rPr lang="en-US" dirty="0" err="1" smtClean="0"/>
              <a:t>ui</a:t>
            </a:r>
            <a:r>
              <a:rPr lang="en-US" dirty="0" smtClean="0"/>
              <a:t> element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xong</a:t>
            </a:r>
            <a:r>
              <a:rPr lang="en-US" dirty="0" smtClean="0"/>
              <a:t>,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theme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đụng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domain </a:t>
            </a:r>
            <a:r>
              <a:rPr lang="en-US" dirty="0" err="1" smtClean="0"/>
              <a:t>className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60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141" y="365125"/>
            <a:ext cx="3165088" cy="1325563"/>
          </a:xfrm>
        </p:spPr>
        <p:txBody>
          <a:bodyPr/>
          <a:lstStyle/>
          <a:p>
            <a:r>
              <a:rPr lang="en-US" dirty="0">
                <a:latin typeface="Product Sans" panose="020B0503030502040203" pitchFamily="34" charset="0"/>
              </a:rPr>
              <a:t>Code flow</a:t>
            </a:r>
            <a:endParaRPr lang="en-US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4906536" y="1494262"/>
            <a:ext cx="2430965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Tạo react component</a:t>
            </a:r>
          </a:p>
        </p:txBody>
      </p:sp>
      <p:cxnSp>
        <p:nvCxnSpPr>
          <p:cNvPr id="6" name="Straight Arrow Connector 5"/>
          <p:cNvCxnSpPr>
            <a:cxnSpLocks/>
            <a:stCxn id="4" idx="3"/>
          </p:cNvCxnSpPr>
          <p:nvPr/>
        </p:nvCxnSpPr>
        <p:spPr>
          <a:xfrm flipV="1">
            <a:off x="7337501" y="1895706"/>
            <a:ext cx="1126274" cy="5576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/>
          <p:cNvSpPr/>
          <p:nvPr/>
        </p:nvSpPr>
        <p:spPr>
          <a:xfrm>
            <a:off x="8463775" y="1494262"/>
            <a:ext cx="2430965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chemeClr val="tx1"/>
                </a:solidFill>
                <a:latin typeface="Open "/>
              </a:rPr>
              <a:t>Đưa vào route để truy cập qua url</a:t>
            </a:r>
            <a:endParaRPr lang="en-US">
              <a:solidFill>
                <a:schemeClr val="tx1"/>
              </a:solidFill>
              <a:latin typeface="Open "/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1557453" y="3475462"/>
            <a:ext cx="2430965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Tạo api method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4906535" y="3475462"/>
            <a:ext cx="2430965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</a:rPr>
              <a:t>Tạo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action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để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mô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tả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lấy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dữ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liệu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từ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api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và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cập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nhập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vào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store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8463774" y="3475462"/>
            <a:ext cx="2430965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Tạo reducer để cập nhật store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1473818" y="5449809"/>
            <a:ext cx="2430965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Open "/>
              </a:rPr>
              <a:t>Tạo saga để quản lý api call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4906535" y="5449808"/>
            <a:ext cx="2430965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</a:rPr>
              <a:t>Tạo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selector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để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truy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xuất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store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8463773" y="5449808"/>
            <a:ext cx="3523788" cy="814039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</a:rPr>
              <a:t>kết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nối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trạng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thái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từ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selector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trả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về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vào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props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của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react components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66799" y="1510985"/>
            <a:ext cx="16450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Product Sans" panose="020B050303050204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</a:t>
            </a:r>
          </a:p>
        </p:txBody>
      </p:sp>
      <p:sp>
        <p:nvSpPr>
          <p:cNvPr id="25" name="Freeform: Shape 24"/>
          <p:cNvSpPr/>
          <p:nvPr/>
        </p:nvSpPr>
        <p:spPr>
          <a:xfrm>
            <a:off x="2357933" y="2319454"/>
            <a:ext cx="7343628" cy="1137424"/>
          </a:xfrm>
          <a:custGeom>
            <a:avLst/>
            <a:gdLst>
              <a:gd name="connsiteX0" fmla="*/ 7343628 w 7343628"/>
              <a:gd name="connsiteY0" fmla="*/ 0 h 1137424"/>
              <a:gd name="connsiteX1" fmla="*/ 530233 w 7343628"/>
              <a:gd name="connsiteY1" fmla="*/ 557561 h 1137424"/>
              <a:gd name="connsiteX2" fmla="*/ 463326 w 7343628"/>
              <a:gd name="connsiteY2" fmla="*/ 1137424 h 1137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43628" h="1137424">
                <a:moveTo>
                  <a:pt x="7343628" y="0"/>
                </a:moveTo>
                <a:cubicBezTo>
                  <a:pt x="4510289" y="183995"/>
                  <a:pt x="1676950" y="367990"/>
                  <a:pt x="530233" y="557561"/>
                </a:cubicBezTo>
                <a:cubicBezTo>
                  <a:pt x="-616484" y="747132"/>
                  <a:pt x="452175" y="1044497"/>
                  <a:pt x="463326" y="1137424"/>
                </a:cubicBezTo>
              </a:path>
            </a:pathLst>
          </a:cu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>
            <a:cxnSpLocks/>
            <a:stCxn id="11" idx="3"/>
            <a:endCxn id="12" idx="1"/>
          </p:cNvCxnSpPr>
          <p:nvPr/>
        </p:nvCxnSpPr>
        <p:spPr>
          <a:xfrm>
            <a:off x="3988418" y="3882482"/>
            <a:ext cx="9181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endCxn id="13" idx="1"/>
          </p:cNvCxnSpPr>
          <p:nvPr/>
        </p:nvCxnSpPr>
        <p:spPr>
          <a:xfrm>
            <a:off x="7337500" y="3882481"/>
            <a:ext cx="11262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Freeform: Shape 30"/>
          <p:cNvSpPr/>
          <p:nvPr/>
        </p:nvSpPr>
        <p:spPr>
          <a:xfrm>
            <a:off x="2335627" y="4308085"/>
            <a:ext cx="7343628" cy="1137424"/>
          </a:xfrm>
          <a:custGeom>
            <a:avLst/>
            <a:gdLst>
              <a:gd name="connsiteX0" fmla="*/ 7343628 w 7343628"/>
              <a:gd name="connsiteY0" fmla="*/ 0 h 1137424"/>
              <a:gd name="connsiteX1" fmla="*/ 530233 w 7343628"/>
              <a:gd name="connsiteY1" fmla="*/ 557561 h 1137424"/>
              <a:gd name="connsiteX2" fmla="*/ 463326 w 7343628"/>
              <a:gd name="connsiteY2" fmla="*/ 1137424 h 1137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43628" h="1137424">
                <a:moveTo>
                  <a:pt x="7343628" y="0"/>
                </a:moveTo>
                <a:cubicBezTo>
                  <a:pt x="4510289" y="183995"/>
                  <a:pt x="1676950" y="367990"/>
                  <a:pt x="530233" y="557561"/>
                </a:cubicBezTo>
                <a:cubicBezTo>
                  <a:pt x="-616484" y="747132"/>
                  <a:pt x="452175" y="1044497"/>
                  <a:pt x="463326" y="1137424"/>
                </a:cubicBezTo>
              </a:path>
            </a:pathLst>
          </a:cu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>
            <a:stCxn id="14" idx="3"/>
            <a:endCxn id="15" idx="1"/>
          </p:cNvCxnSpPr>
          <p:nvPr/>
        </p:nvCxnSpPr>
        <p:spPr>
          <a:xfrm flipV="1">
            <a:off x="3904783" y="5856828"/>
            <a:ext cx="10017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5" idx="3"/>
            <a:endCxn id="16" idx="1"/>
          </p:cNvCxnSpPr>
          <p:nvPr/>
        </p:nvCxnSpPr>
        <p:spPr>
          <a:xfrm>
            <a:off x="7337500" y="5856828"/>
            <a:ext cx="112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36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255594"/>
            <a:ext cx="6237027" cy="354842"/>
          </a:xfrm>
          <a:prstGeom prst="rect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37731" y="2509013"/>
            <a:ext cx="3207223" cy="320722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606143" y="2612572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37027" y="2546904"/>
            <a:ext cx="5473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Đ</a:t>
            </a:r>
            <a:r>
              <a:rPr lang="vi-VN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ư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ợc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viết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hoàn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toàn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bằng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Javascript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</p:txBody>
      </p:sp>
      <p:sp>
        <p:nvSpPr>
          <p:cNvPr id="9" name="Oval 8"/>
          <p:cNvSpPr/>
          <p:nvPr/>
        </p:nvSpPr>
        <p:spPr>
          <a:xfrm>
            <a:off x="5606143" y="3658252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7027" y="3527268"/>
            <a:ext cx="54243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Properties: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Những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dữ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liệu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truyền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từ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Component cha -&gt; con</a:t>
            </a:r>
          </a:p>
        </p:txBody>
      </p:sp>
      <p:sp>
        <p:nvSpPr>
          <p:cNvPr id="11" name="Oval 10"/>
          <p:cNvSpPr/>
          <p:nvPr/>
        </p:nvSpPr>
        <p:spPr>
          <a:xfrm>
            <a:off x="5606143" y="4718937"/>
            <a:ext cx="435428" cy="435428"/>
          </a:xfrm>
          <a:prstGeom prst="ellips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37027" y="4675041"/>
            <a:ext cx="57398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State: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Những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dữ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liệu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nội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tại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trong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Open "/>
              </a:rPr>
              <a:t>một</a:t>
            </a:r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Component.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32658" y="-1362547"/>
            <a:ext cx="38619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2">
                    <a:lumMod val="25000"/>
                  </a:schemeClr>
                </a:solidFill>
                <a:latin typeface="Product Sans" panose="020B0503030502040203" pitchFamily="34" charset="0"/>
              </a:rPr>
              <a:t>Important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-1524002" y="2521526"/>
            <a:ext cx="1385455" cy="858982"/>
          </a:xfrm>
          <a:prstGeom prst="triangl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5400000">
            <a:off x="-1524001" y="4128196"/>
            <a:ext cx="1385455" cy="858982"/>
          </a:xfrm>
          <a:prstGeom prst="triangl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4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5938"/>
            <a:ext cx="10515600" cy="64071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Store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434" y="1067980"/>
            <a:ext cx="11090366" cy="304682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Chia </a:t>
            </a:r>
            <a:r>
              <a:rPr lang="en-US" sz="2400" dirty="0" err="1" smtClean="0"/>
              <a:t>theo</a:t>
            </a:r>
            <a:r>
              <a:rPr lang="en-US" sz="2400" dirty="0" smtClean="0"/>
              <a:t> </a:t>
            </a:r>
            <a:r>
              <a:rPr lang="en-US" sz="2400" dirty="0" err="1" smtClean="0"/>
              <a:t>chuẩn</a:t>
            </a:r>
            <a:r>
              <a:rPr lang="en-US" sz="2400" dirty="0" smtClean="0"/>
              <a:t> </a:t>
            </a:r>
            <a:r>
              <a:rPr lang="en-US" sz="2400" dirty="0" err="1" smtClean="0"/>
              <a:t>redux</a:t>
            </a:r>
            <a:r>
              <a:rPr lang="en-US" sz="2400" dirty="0" smtClean="0"/>
              <a:t> </a:t>
            </a:r>
            <a:r>
              <a:rPr lang="en-US" sz="2400" dirty="0" err="1" smtClean="0"/>
              <a:t>gồm</a:t>
            </a:r>
            <a:r>
              <a:rPr lang="en-US" sz="2400" dirty="0" smtClean="0"/>
              <a:t> actions, reducers.</a:t>
            </a:r>
          </a:p>
          <a:p>
            <a:r>
              <a:rPr lang="en-US" sz="2400" dirty="0" smtClean="0"/>
              <a:t>Action </a:t>
            </a:r>
            <a:r>
              <a:rPr lang="en-US" sz="2400" dirty="0" err="1" smtClean="0"/>
              <a:t>gồm</a:t>
            </a:r>
            <a:r>
              <a:rPr lang="en-US" sz="2400" dirty="0" smtClean="0"/>
              <a:t> 2 </a:t>
            </a:r>
            <a:r>
              <a:rPr lang="en-US" sz="2400" dirty="0" err="1" smtClean="0"/>
              <a:t>loại</a:t>
            </a:r>
            <a:r>
              <a:rPr lang="en-US" sz="2400" dirty="0" smtClean="0"/>
              <a:t>, 1 </a:t>
            </a:r>
            <a:r>
              <a:rPr lang="en-US" sz="2400" dirty="0" err="1" smtClean="0"/>
              <a:t>loại</a:t>
            </a:r>
            <a:r>
              <a:rPr lang="en-US" sz="2400" dirty="0" smtClean="0"/>
              <a:t> request saga, 1 </a:t>
            </a:r>
            <a:r>
              <a:rPr lang="en-US" sz="2400" dirty="0" err="1" smtClean="0"/>
              <a:t>loạt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cập</a:t>
            </a:r>
            <a:r>
              <a:rPr lang="en-US" sz="2400" dirty="0" smtClean="0"/>
              <a:t> </a:t>
            </a:r>
            <a:r>
              <a:rPr lang="en-US" sz="2400" dirty="0" err="1" smtClean="0"/>
              <a:t>nhật</a:t>
            </a:r>
            <a:r>
              <a:rPr lang="en-US" sz="2400" dirty="0" smtClean="0"/>
              <a:t> store </a:t>
            </a:r>
            <a:r>
              <a:rPr lang="en-US" sz="2400" dirty="0" err="1" smtClean="0"/>
              <a:t>thông</a:t>
            </a:r>
            <a:r>
              <a:rPr lang="en-US" sz="2400" dirty="0" smtClean="0"/>
              <a:t> qua reducers</a:t>
            </a:r>
          </a:p>
          <a:p>
            <a:r>
              <a:rPr lang="en-US" sz="2400" dirty="0" smtClean="0"/>
              <a:t>Reducer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bắt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action request saga</a:t>
            </a:r>
          </a:p>
          <a:p>
            <a:r>
              <a:rPr lang="en-US" sz="2400" dirty="0" smtClean="0"/>
              <a:t>Selectors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lấy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từ</a:t>
            </a:r>
            <a:r>
              <a:rPr lang="en-US" sz="2400" dirty="0" smtClean="0"/>
              <a:t> store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truyền</a:t>
            </a:r>
            <a:r>
              <a:rPr lang="en-US" sz="2400" dirty="0" smtClean="0"/>
              <a:t> </a:t>
            </a:r>
            <a:r>
              <a:rPr lang="en-US" sz="2400" dirty="0" err="1" smtClean="0"/>
              <a:t>vào</a:t>
            </a:r>
            <a:r>
              <a:rPr lang="en-US" sz="2400" dirty="0" smtClean="0"/>
              <a:t> react </a:t>
            </a:r>
            <a:r>
              <a:rPr lang="en-US" sz="2400" dirty="0" smtClean="0"/>
              <a:t>component</a:t>
            </a:r>
            <a:endParaRPr lang="en-US" sz="2400" dirty="0" smtClean="0"/>
          </a:p>
        </p:txBody>
      </p:sp>
      <p:pic>
        <p:nvPicPr>
          <p:cNvPr id="3074" name="Picture 2" descr="React-redux-saga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23" y="2841741"/>
            <a:ext cx="9050565" cy="488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352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client -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Api</a:t>
            </a:r>
            <a:r>
              <a:rPr lang="en-US" dirty="0" smtClean="0"/>
              <a:t>: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nơi</a:t>
            </a:r>
            <a:r>
              <a:rPr lang="en-US" dirty="0" smtClean="0"/>
              <a:t>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lời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r>
              <a:rPr lang="en-US" dirty="0" smtClean="0"/>
              <a:t>,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r>
              <a:rPr lang="en-US" dirty="0" smtClean="0"/>
              <a:t> </a:t>
            </a:r>
            <a:r>
              <a:rPr lang="en-US" dirty="0" err="1" smtClean="0"/>
              <a:t>chạy</a:t>
            </a:r>
            <a:r>
              <a:rPr lang="en-US" dirty="0" smtClean="0"/>
              <a:t> background,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promise</a:t>
            </a:r>
          </a:p>
          <a:p>
            <a:r>
              <a:rPr lang="en-US" dirty="0" smtClean="0"/>
              <a:t>Saga: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api</a:t>
            </a:r>
            <a:r>
              <a:rPr lang="en-US" dirty="0" smtClean="0"/>
              <a:t>,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action request,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action creators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store</a:t>
            </a:r>
          </a:p>
          <a:p>
            <a:r>
              <a:rPr lang="en-US" dirty="0" smtClean="0"/>
              <a:t>Relay: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relay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graphql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store </a:t>
            </a:r>
            <a:r>
              <a:rPr lang="en-US" dirty="0" err="1" smtClean="0"/>
              <a:t>thông</a:t>
            </a:r>
            <a:r>
              <a:rPr lang="en-US" dirty="0" smtClean="0"/>
              <a:t> qua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request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graphql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96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1103972" y="3066585"/>
            <a:ext cx="1550020" cy="84749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roduct Sans" panose="020B0503030502040203" pitchFamily="34" charset="0"/>
              </a:rPr>
              <a:t>Mobile</a:t>
            </a:r>
          </a:p>
        </p:txBody>
      </p: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3601844" y="2665142"/>
            <a:ext cx="0" cy="1728439"/>
          </a:xfrm>
          <a:prstGeom prst="line">
            <a:avLst/>
          </a:prstGeom>
          <a:ln>
            <a:solidFill>
              <a:srgbClr val="F26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3601844" y="2653990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3601844" y="4393581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237464" y="2372089"/>
            <a:ext cx="1092818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  <a:ea typeface="Open Sans" panose="020B0606030504020204" pitchFamily="34" charset="0"/>
                <a:cs typeface="Open Sans" panose="020B0606030504020204" pitchFamily="34" charset="0"/>
              </a:rPr>
              <a:t>ui</a:t>
            </a:r>
            <a:endParaRPr lang="en-US" dirty="0">
              <a:solidFill>
                <a:schemeClr val="tx1"/>
              </a:solidFill>
              <a:latin typeface="Open 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237463" y="4102089"/>
            <a:ext cx="1092819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store</a:t>
            </a:r>
          </a:p>
        </p:txBody>
      </p:sp>
      <p:cxnSp>
        <p:nvCxnSpPr>
          <p:cNvPr id="25" name="Straight Arrow Connector 24"/>
          <p:cNvCxnSpPr>
            <a:cxnSpLocks/>
            <a:stCxn id="22" idx="3"/>
          </p:cNvCxnSpPr>
          <p:nvPr/>
        </p:nvCxnSpPr>
        <p:spPr>
          <a:xfrm>
            <a:off x="5330282" y="2663581"/>
            <a:ext cx="880948" cy="1561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ectangle: Rounded Corners 25"/>
          <p:cNvSpPr/>
          <p:nvPr/>
        </p:nvSpPr>
        <p:spPr>
          <a:xfrm>
            <a:off x="6211230" y="2372089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Chứa</a:t>
            </a:r>
            <a:r>
              <a:rPr lang="en-US" dirty="0">
                <a:solidFill>
                  <a:schemeClr val="tx1"/>
                </a:solidFill>
              </a:rPr>
              <a:t> code component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28" name="Rectangle: Rounded Corners 27"/>
          <p:cNvSpPr/>
          <p:nvPr/>
        </p:nvSpPr>
        <p:spPr>
          <a:xfrm>
            <a:off x="6166625" y="4102089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Chứa</a:t>
            </a:r>
            <a:r>
              <a:rPr lang="en-US" dirty="0">
                <a:solidFill>
                  <a:schemeClr val="tx1"/>
                </a:solidFill>
              </a:rPr>
              <a:t> logic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mobile</a:t>
            </a:r>
          </a:p>
        </p:txBody>
      </p:sp>
      <p:cxnSp>
        <p:nvCxnSpPr>
          <p:cNvPr id="29" name="Straight Connector 28"/>
          <p:cNvCxnSpPr>
            <a:stCxn id="24" idx="3"/>
            <a:endCxn id="28" idx="1"/>
          </p:cNvCxnSpPr>
          <p:nvPr/>
        </p:nvCxnSpPr>
        <p:spPr>
          <a:xfrm>
            <a:off x="5330282" y="4393581"/>
            <a:ext cx="83634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  <a:stCxn id="17" idx="3"/>
          </p:cNvCxnSpPr>
          <p:nvPr/>
        </p:nvCxnSpPr>
        <p:spPr>
          <a:xfrm flipV="1">
            <a:off x="2653992" y="3479181"/>
            <a:ext cx="947852" cy="1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471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giống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Web client,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module react, </a:t>
            </a:r>
            <a:r>
              <a:rPr lang="en-US" dirty="0" err="1" smtClean="0"/>
              <a:t>redux</a:t>
            </a:r>
            <a:r>
              <a:rPr lang="en-US" dirty="0"/>
              <a:t>, component, container, hay </a:t>
            </a:r>
            <a:r>
              <a:rPr lang="en-US" dirty="0" err="1"/>
              <a:t>thậm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wrapper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 smtClean="0"/>
              <a:t>redux</a:t>
            </a:r>
            <a:r>
              <a:rPr lang="en-US" dirty="0" smtClean="0"/>
              <a:t>-form..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duy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ui</a:t>
            </a:r>
            <a:r>
              <a:rPr lang="en-US" dirty="0" smtClean="0"/>
              <a:t> element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ui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viết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react-native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chia </a:t>
            </a:r>
            <a:r>
              <a:rPr lang="en-US" dirty="0" err="1" smtClean="0"/>
              <a:t>sẻ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web </a:t>
            </a:r>
            <a:r>
              <a:rPr lang="en-US" dirty="0" smtClean="0"/>
              <a:t>client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android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ios</a:t>
            </a:r>
            <a:r>
              <a:rPr lang="en-US" dirty="0" smtClean="0"/>
              <a:t> chia </a:t>
            </a:r>
            <a:r>
              <a:rPr lang="en-US" dirty="0" err="1" smtClean="0"/>
              <a:t>sẻ</a:t>
            </a:r>
            <a:r>
              <a:rPr lang="en-US" dirty="0" smtClean="0"/>
              <a:t> </a:t>
            </a:r>
            <a:r>
              <a:rPr lang="en-US" dirty="0" err="1" smtClean="0"/>
              <a:t>gần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99% code, </a:t>
            </a:r>
            <a:r>
              <a:rPr lang="en-US" dirty="0" err="1" smtClean="0"/>
              <a:t>trừ</a:t>
            </a:r>
            <a:r>
              <a:rPr lang="en-US" dirty="0" smtClean="0"/>
              <a:t> 1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ở android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ios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hậu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ở </a:t>
            </a:r>
            <a:r>
              <a:rPr lang="en-US" dirty="0" err="1" smtClean="0"/>
              <a:t>tên</a:t>
            </a:r>
            <a:r>
              <a:rPr lang="en-US" dirty="0" smtClean="0"/>
              <a:t> component,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WifiManagerAndroid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6587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/>
          <p:cNvSpPr/>
          <p:nvPr/>
        </p:nvSpPr>
        <p:spPr>
          <a:xfrm>
            <a:off x="1059367" y="2843560"/>
            <a:ext cx="1550020" cy="84749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</a:t>
            </a:r>
            <a:endParaRPr lang="en-US" sz="2000" dirty="0">
              <a:solidFill>
                <a:schemeClr val="tx1"/>
              </a:solidFill>
              <a:latin typeface="Product Sans" panose="020B0503030502040203" pitchFamily="34" charset="0"/>
            </a:endParaRPr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>
            <a:off x="2609387" y="3267307"/>
            <a:ext cx="1583472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3557239" y="2442117"/>
            <a:ext cx="0" cy="1728439"/>
          </a:xfrm>
          <a:prstGeom prst="line">
            <a:avLst/>
          </a:prstGeom>
          <a:ln>
            <a:solidFill>
              <a:srgbClr val="F26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3557239" y="2430965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3557239" y="4170556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92859" y="2149064"/>
            <a:ext cx="1092818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data</a:t>
            </a:r>
            <a:endParaRPr lang="en-US" dirty="0">
              <a:solidFill>
                <a:schemeClr val="tx1"/>
              </a:solidFill>
              <a:latin typeface="Open 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92859" y="3009271"/>
            <a:ext cx="1092818" cy="557561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models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92858" y="3879064"/>
            <a:ext cx="1092819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routes</a:t>
            </a:r>
          </a:p>
        </p:txBody>
      </p:sp>
      <p:cxnSp>
        <p:nvCxnSpPr>
          <p:cNvPr id="14" name="Straight Arrow Connector 13"/>
          <p:cNvCxnSpPr>
            <a:stCxn id="11" idx="3"/>
          </p:cNvCxnSpPr>
          <p:nvPr/>
        </p:nvCxnSpPr>
        <p:spPr>
          <a:xfrm>
            <a:off x="5285677" y="2440556"/>
            <a:ext cx="880948" cy="1561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: Rounded Corners 14"/>
          <p:cNvSpPr/>
          <p:nvPr/>
        </p:nvSpPr>
        <p:spPr>
          <a:xfrm>
            <a:off x="6166625" y="2149064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tx1"/>
                </a:solidFill>
                <a:latin typeface="Open "/>
              </a:rPr>
              <a:t>tối ưu dữ liệu trả về, mô tả graphql, decode dữ liệu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6166625" y="2998116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code model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với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squelize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6122020" y="3879064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Open "/>
              </a:rPr>
              <a:t>Chia nhỏ code các api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cxnSp>
        <p:nvCxnSpPr>
          <p:cNvPr id="18" name="Straight Connector 17"/>
          <p:cNvCxnSpPr>
            <a:stCxn id="13" idx="3"/>
            <a:endCxn id="17" idx="1"/>
          </p:cNvCxnSpPr>
          <p:nvPr/>
        </p:nvCxnSpPr>
        <p:spPr>
          <a:xfrm>
            <a:off x="5285677" y="4170556"/>
            <a:ext cx="83634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12" idx="3"/>
            <a:endCxn id="16" idx="1"/>
          </p:cNvCxnSpPr>
          <p:nvPr/>
        </p:nvCxnSpPr>
        <p:spPr>
          <a:xfrm>
            <a:off x="5285677" y="3288052"/>
            <a:ext cx="880948" cy="1556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6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1103970" y="3100040"/>
            <a:ext cx="2698595" cy="16804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Open "/>
              </a:rPr>
              <a:t>Tạo</a:t>
            </a:r>
            <a:r>
              <a:rPr lang="en-US" sz="2000" dirty="0">
                <a:latin typeface="Open "/>
              </a:rPr>
              <a:t> model </a:t>
            </a:r>
            <a:r>
              <a:rPr lang="en-US" sz="2000" dirty="0" err="1">
                <a:latin typeface="Open "/>
              </a:rPr>
              <a:t>sequelize</a:t>
            </a:r>
            <a:endParaRPr lang="en-US" sz="2000" dirty="0">
              <a:latin typeface="Open 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66799" y="1510985"/>
            <a:ext cx="17940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Product Sans" panose="020B050303050204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Server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4936272" y="3100039"/>
            <a:ext cx="2698595" cy="168041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Open "/>
              </a:rPr>
              <a:t>Tạo</a:t>
            </a:r>
            <a:r>
              <a:rPr lang="en-US" sz="2000" dirty="0">
                <a:latin typeface="Open "/>
              </a:rPr>
              <a:t> script </a:t>
            </a:r>
            <a:r>
              <a:rPr lang="en-US" sz="2000" dirty="0" err="1">
                <a:latin typeface="Open "/>
              </a:rPr>
              <a:t>để</a:t>
            </a:r>
            <a:r>
              <a:rPr lang="en-US" sz="2000" dirty="0">
                <a:latin typeface="Open "/>
              </a:rPr>
              <a:t> upgrade database 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512097" y="3100039"/>
            <a:ext cx="2698595" cy="16804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Open "/>
              </a:rPr>
              <a:t>Tạo</a:t>
            </a:r>
            <a:r>
              <a:rPr lang="en-US" sz="2000" dirty="0">
                <a:latin typeface="Open "/>
              </a:rPr>
              <a:t> route </a:t>
            </a:r>
            <a:r>
              <a:rPr lang="en-US" sz="2000" dirty="0" err="1">
                <a:latin typeface="Open "/>
              </a:rPr>
              <a:t>để</a:t>
            </a:r>
            <a:r>
              <a:rPr lang="en-US" sz="2000" dirty="0">
                <a:latin typeface="Open "/>
              </a:rPr>
              <a:t> </a:t>
            </a:r>
            <a:r>
              <a:rPr lang="en-US" sz="2000" dirty="0" err="1">
                <a:latin typeface="Open "/>
              </a:rPr>
              <a:t>viết</a:t>
            </a:r>
            <a:r>
              <a:rPr lang="en-US" sz="2000" dirty="0">
                <a:latin typeface="Open "/>
              </a:rPr>
              <a:t> </a:t>
            </a:r>
            <a:r>
              <a:rPr lang="en-US" sz="2000" dirty="0" err="1">
                <a:latin typeface="Open "/>
              </a:rPr>
              <a:t>api</a:t>
            </a:r>
            <a:r>
              <a:rPr lang="en-US" sz="2000" dirty="0">
                <a:latin typeface="Open "/>
              </a:rPr>
              <a:t> </a:t>
            </a:r>
            <a:r>
              <a:rPr lang="en-US" sz="2000" dirty="0" err="1">
                <a:latin typeface="Open "/>
              </a:rPr>
              <a:t>trả</a:t>
            </a:r>
            <a:r>
              <a:rPr lang="en-US" sz="2000" dirty="0">
                <a:latin typeface="Open "/>
              </a:rPr>
              <a:t> </a:t>
            </a:r>
            <a:r>
              <a:rPr lang="en-US" sz="2000" dirty="0" err="1">
                <a:latin typeface="Open "/>
              </a:rPr>
              <a:t>về</a:t>
            </a:r>
            <a:r>
              <a:rPr lang="en-US" sz="2000" dirty="0">
                <a:latin typeface="Open "/>
              </a:rPr>
              <a:t> </a:t>
            </a:r>
            <a:r>
              <a:rPr lang="en-US" sz="2000" dirty="0" err="1">
                <a:latin typeface="Open "/>
              </a:rPr>
              <a:t>dữ</a:t>
            </a:r>
            <a:r>
              <a:rPr lang="en-US" sz="2000" dirty="0">
                <a:latin typeface="Open "/>
              </a:rPr>
              <a:t> </a:t>
            </a:r>
            <a:r>
              <a:rPr lang="en-US" sz="2000" dirty="0" err="1">
                <a:latin typeface="Open "/>
              </a:rPr>
              <a:t>liệu</a:t>
            </a:r>
            <a:endParaRPr lang="en-US" sz="2000" dirty="0">
              <a:latin typeface="Open "/>
            </a:endParaRPr>
          </a:p>
        </p:txBody>
      </p:sp>
      <p:cxnSp>
        <p:nvCxnSpPr>
          <p:cNvPr id="9" name="Straight Arrow Connector 8"/>
          <p:cNvCxnSpPr>
            <a:cxnSpLocks/>
            <a:stCxn id="4" idx="3"/>
            <a:endCxn id="6" idx="1"/>
          </p:cNvCxnSpPr>
          <p:nvPr/>
        </p:nvCxnSpPr>
        <p:spPr>
          <a:xfrm flipV="1">
            <a:off x="3802565" y="3940246"/>
            <a:ext cx="11337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6" idx="3"/>
            <a:endCxn id="7" idx="1"/>
          </p:cNvCxnSpPr>
          <p:nvPr/>
        </p:nvCxnSpPr>
        <p:spPr>
          <a:xfrm>
            <a:off x="7634867" y="3940246"/>
            <a:ext cx="8772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02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6706"/>
            <a:ext cx="10515600" cy="1325563"/>
          </a:xfrm>
        </p:spPr>
        <p:txBody>
          <a:bodyPr/>
          <a:lstStyle/>
          <a:p>
            <a:r>
              <a:rPr lang="en-US" dirty="0">
                <a:latin typeface="Product Sans" panose="020B0503030502040203" pitchFamily="34" charset="0"/>
              </a:rPr>
              <a:t>Code structure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1103972" y="3233853"/>
            <a:ext cx="1550020" cy="847493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Product Sans" panose="020B0503030502040203" pitchFamily="34" charset="0"/>
              </a:rPr>
              <a:t>Build</a:t>
            </a:r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>
            <a:off x="2653992" y="3657600"/>
            <a:ext cx="1583472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/>
          </p:cNvCxnSpPr>
          <p:nvPr/>
        </p:nvCxnSpPr>
        <p:spPr>
          <a:xfrm>
            <a:off x="3601844" y="2832410"/>
            <a:ext cx="0" cy="1728439"/>
          </a:xfrm>
          <a:prstGeom prst="line">
            <a:avLst/>
          </a:prstGeom>
          <a:ln>
            <a:solidFill>
              <a:srgbClr val="F26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3601844" y="2821258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3601844" y="4560849"/>
            <a:ext cx="635620" cy="0"/>
          </a:xfrm>
          <a:prstGeom prst="straightConnector1">
            <a:avLst/>
          </a:prstGeom>
          <a:ln>
            <a:solidFill>
              <a:srgbClr val="F26B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237464" y="2539357"/>
            <a:ext cx="1092818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</a:rPr>
              <a:t>db</a:t>
            </a:r>
            <a:endParaRPr lang="en-US" dirty="0">
              <a:solidFill>
                <a:schemeClr val="tx1"/>
              </a:solidFill>
              <a:latin typeface="Open 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37464" y="3399564"/>
            <a:ext cx="1092818" cy="557561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node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37463" y="4269357"/>
            <a:ext cx="1092819" cy="582984"/>
          </a:xfrm>
          <a:prstGeom prst="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schema</a:t>
            </a:r>
          </a:p>
        </p:txBody>
      </p:sp>
      <p:cxnSp>
        <p:nvCxnSpPr>
          <p:cNvPr id="22" name="Straight Arrow Connector 21"/>
          <p:cNvCxnSpPr>
            <a:stCxn id="18" idx="3"/>
          </p:cNvCxnSpPr>
          <p:nvPr/>
        </p:nvCxnSpPr>
        <p:spPr>
          <a:xfrm>
            <a:off x="5330282" y="2830849"/>
            <a:ext cx="880948" cy="1561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: Rounded Corners 22"/>
          <p:cNvSpPr/>
          <p:nvPr/>
        </p:nvSpPr>
        <p:spPr>
          <a:xfrm>
            <a:off x="6211230" y="2539357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Open "/>
              </a:rPr>
              <a:t>Tạo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database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và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sửa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dữ</a:t>
            </a:r>
            <a:r>
              <a:rPr lang="en-US" dirty="0">
                <a:solidFill>
                  <a:schemeClr val="tx1"/>
                </a:solidFill>
                <a:latin typeface="Open 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liệu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6211230" y="3388409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Open "/>
              </a:rPr>
              <a:t>code server </a:t>
            </a:r>
            <a:r>
              <a:rPr lang="en-US" dirty="0" err="1">
                <a:solidFill>
                  <a:schemeClr val="tx1"/>
                </a:solidFill>
                <a:latin typeface="Open "/>
              </a:rPr>
              <a:t>api</a:t>
            </a:r>
            <a:endParaRPr lang="en-US" dirty="0">
              <a:solidFill>
                <a:schemeClr val="tx1"/>
              </a:solidFill>
              <a:latin typeface="Open "/>
            </a:endParaRPr>
          </a:p>
        </p:txBody>
      </p:sp>
      <p:sp>
        <p:nvSpPr>
          <p:cNvPr id="25" name="Rectangle: Rounded Corners 24"/>
          <p:cNvSpPr/>
          <p:nvPr/>
        </p:nvSpPr>
        <p:spPr>
          <a:xfrm>
            <a:off x="6166625" y="4269357"/>
            <a:ext cx="3769112" cy="582984"/>
          </a:xfrm>
          <a:prstGeom prst="roundRect">
            <a:avLst/>
          </a:prstGeom>
          <a:noFill/>
          <a:ln>
            <a:solidFill>
              <a:srgbClr val="F2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build </a:t>
            </a:r>
            <a:r>
              <a:rPr lang="en-US" dirty="0" err="1">
                <a:solidFill>
                  <a:schemeClr val="tx1"/>
                </a:solidFill>
              </a:rPr>
              <a:t>tự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graphql</a:t>
            </a:r>
            <a:r>
              <a:rPr lang="en-US" dirty="0">
                <a:solidFill>
                  <a:schemeClr val="tx1"/>
                </a:solidFill>
              </a:rPr>
              <a:t>.. </a:t>
            </a:r>
          </a:p>
        </p:txBody>
      </p:sp>
      <p:cxnSp>
        <p:nvCxnSpPr>
          <p:cNvPr id="34" name="Straight Connector 33"/>
          <p:cNvCxnSpPr>
            <a:stCxn id="20" idx="3"/>
            <a:endCxn id="25" idx="1"/>
          </p:cNvCxnSpPr>
          <p:nvPr/>
        </p:nvCxnSpPr>
        <p:spPr>
          <a:xfrm>
            <a:off x="5330282" y="4560849"/>
            <a:ext cx="83634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stCxn id="19" idx="3"/>
            <a:endCxn id="24" idx="1"/>
          </p:cNvCxnSpPr>
          <p:nvPr/>
        </p:nvCxnSpPr>
        <p:spPr>
          <a:xfrm>
            <a:off x="5330282" y="3678345"/>
            <a:ext cx="880948" cy="1556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405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roduct Sans" panose="020B0503030502040203" pitchFamily="34" charset="0"/>
              </a:rPr>
              <a:t>MCBook</a:t>
            </a:r>
            <a:endParaRPr lang="en-US" dirty="0">
              <a:latin typeface="Product Sans" panose="020B0503030502040203" pitchFamily="34" charset="0"/>
            </a:endParaRPr>
          </a:p>
        </p:txBody>
      </p:sp>
      <p:pic>
        <p:nvPicPr>
          <p:cNvPr id="4" name="Content Placeholder 3" descr="Screenshot from 2017-01-11 10-12-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" b="7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8763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roduct Sans" panose="020B0503030502040203" pitchFamily="34" charset="0"/>
              </a:rPr>
              <a:t>MCBook</a:t>
            </a:r>
            <a:endParaRPr lang="en-US" dirty="0">
              <a:latin typeface="Product Sans" panose="020B0503030502040203" pitchFamily="34" charset="0"/>
            </a:endParaRPr>
          </a:p>
        </p:txBody>
      </p:sp>
      <p:pic>
        <p:nvPicPr>
          <p:cNvPr id="4" name="Content Placeholder 3" descr="Screenshot from 2017-01-11 10-13-2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" b="7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3869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roduct Sans" panose="020B0503030502040203" pitchFamily="34" charset="0"/>
              </a:rPr>
              <a:t>MCBook</a:t>
            </a:r>
            <a:endParaRPr lang="en-US" dirty="0">
              <a:latin typeface="Product Sans" panose="020B0503030502040203" pitchFamily="34" charset="0"/>
            </a:endParaRPr>
          </a:p>
        </p:txBody>
      </p:sp>
      <p:pic>
        <p:nvPicPr>
          <p:cNvPr id="4" name="Content Placeholder 3" descr="Screenshot from 2017-01-11 10-14-0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" b="13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86289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54973" y="1255594"/>
            <a:ext cx="6237027" cy="354842"/>
          </a:xfrm>
          <a:prstGeom prst="rect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32658" y="147598"/>
            <a:ext cx="38619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Product Sans" panose="020B0503030502040203" pitchFamily="34" charset="0"/>
              </a:rPr>
              <a:t>Important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6800" y="2479964"/>
            <a:ext cx="1080090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React sẽ tự tính toán sự thay đổi của 1 nhánh các Components, </a:t>
            </a:r>
            <a:endParaRPr lang="en-US" sz="32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  <a:p>
            <a:r>
              <a:rPr lang="vi-VN" sz="32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chỉ những Components nào thay đổi thì mới render lại</a:t>
            </a:r>
          </a:p>
          <a:p>
            <a:endParaRPr lang="en-US" sz="28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6800" y="4089553"/>
            <a:ext cx="1074776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200" dirty="0">
                <a:solidFill>
                  <a:schemeClr val="bg2">
                    <a:lumMod val="25000"/>
                  </a:schemeClr>
                </a:solidFill>
                <a:latin typeface="Open "/>
              </a:rPr>
              <a:t>Hỗ trợ hot-reloading, đem lại trải nghiệm lập trình nhanh hơn, không cần re-build hay re-run lại toàn bộ app</a:t>
            </a:r>
            <a:endParaRPr lang="en-US" sz="3200" dirty="0">
              <a:solidFill>
                <a:schemeClr val="bg2">
                  <a:lumMod val="25000"/>
                </a:schemeClr>
              </a:solidFill>
              <a:latin typeface="Open 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>
            <a:off x="-678874" y="2521526"/>
            <a:ext cx="1385455" cy="858982"/>
          </a:xfrm>
          <a:prstGeom prst="triangl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5400000">
            <a:off x="-678873" y="4128196"/>
            <a:ext cx="1385455" cy="858982"/>
          </a:xfrm>
          <a:prstGeom prst="triangle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 flipH="1">
            <a:off x="1637731" y="-3059625"/>
            <a:ext cx="3207223" cy="320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79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roduct Sans" panose="020B0503030502040203" pitchFamily="34" charset="0"/>
              </a:rPr>
              <a:t>MCBook</a:t>
            </a:r>
            <a:endParaRPr lang="en-US" dirty="0">
              <a:latin typeface="Product Sans" panose="020B0503030502040203" pitchFamily="34" charset="0"/>
            </a:endParaRPr>
          </a:p>
        </p:txBody>
      </p:sp>
      <p:pic>
        <p:nvPicPr>
          <p:cNvPr id="4" name="Content Placeholder 3" descr="Screenshot from 2017-01-11 10-14-4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" b="22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2118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roduct Sans" panose="020B0503030502040203" pitchFamily="34" charset="0"/>
              </a:rPr>
              <a:t>Alop</a:t>
            </a:r>
            <a:endParaRPr lang="en-US" dirty="0">
              <a:latin typeface="Product Sans" panose="020B0503030502040203" pitchFamily="34" charset="0"/>
            </a:endParaRPr>
          </a:p>
        </p:txBody>
      </p:sp>
      <p:pic>
        <p:nvPicPr>
          <p:cNvPr id="4" name="Content Placeholder 3" descr="alop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3" b="197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7373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Alop</a:t>
            </a:r>
            <a:endParaRPr lang="en-US" dirty="0"/>
          </a:p>
        </p:txBody>
      </p:sp>
      <p:pic>
        <p:nvPicPr>
          <p:cNvPr id="4" name="Content Placeholder 3" descr="alop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7" b="203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6487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503030502040203" pitchFamily="34" charset="0"/>
              </a:rPr>
              <a:t>Product</a:t>
            </a:r>
          </a:p>
        </p:txBody>
      </p:sp>
      <p:pic>
        <p:nvPicPr>
          <p:cNvPr id="4" name="Content Placeholder 3" descr="alop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62" b="198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0225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Product Sans" panose="020B0503030502040203" pitchFamily="34" charset="0"/>
              </a:rPr>
              <a:t>Alop</a:t>
            </a:r>
            <a:endParaRPr lang="en-US" dirty="0">
              <a:latin typeface="Product Sans" panose="020B0503030502040203" pitchFamily="34" charset="0"/>
            </a:endParaRPr>
          </a:p>
        </p:txBody>
      </p:sp>
      <p:pic>
        <p:nvPicPr>
          <p:cNvPr id="4" name="Content Placeholder 3" descr="alop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3" b="191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7678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38" y="1045509"/>
            <a:ext cx="5843679" cy="4195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3390" y="5443159"/>
            <a:ext cx="7285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2800" dirty="0">
                <a:latin typeface="Open "/>
              </a:rPr>
              <a:t>Viết code 1 lần, sử dụng nhiều nơi (ios, android, windows, tizen...) </a:t>
            </a:r>
            <a:endParaRPr lang="en-US" sz="2800" dirty="0">
              <a:latin typeface="Open 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 flipH="1">
            <a:off x="-793066" y="-1277184"/>
            <a:ext cx="3736709" cy="373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481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86" y="1000539"/>
            <a:ext cx="3351432" cy="4243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714" y="1000539"/>
            <a:ext cx="6362700" cy="3708400"/>
          </a:xfrm>
          <a:prstGeom prst="rect">
            <a:avLst/>
          </a:prstGeom>
        </p:spPr>
      </p:pic>
      <p:sp>
        <p:nvSpPr>
          <p:cNvPr id="6" name="TextBox 8"/>
          <p:cNvSpPr txBox="1"/>
          <p:nvPr/>
        </p:nvSpPr>
        <p:spPr>
          <a:xfrm>
            <a:off x="1335042" y="5488130"/>
            <a:ext cx="2714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2800" dirty="0">
                <a:latin typeface="Open "/>
              </a:rPr>
              <a:t>Ionic framework</a:t>
            </a:r>
            <a:endParaRPr lang="en-US" sz="2800" dirty="0">
              <a:latin typeface="Open 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6277707" y="5488130"/>
            <a:ext cx="4224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2800" dirty="0">
                <a:latin typeface="Open "/>
              </a:rPr>
              <a:t>React-native framework</a:t>
            </a:r>
            <a:endParaRPr lang="en-US" sz="2800" dirty="0">
              <a:latin typeface="Open "/>
            </a:endParaRPr>
          </a:p>
        </p:txBody>
      </p:sp>
      <p:sp>
        <p:nvSpPr>
          <p:cNvPr id="8" name="Parallelogram 7"/>
          <p:cNvSpPr/>
          <p:nvPr/>
        </p:nvSpPr>
        <p:spPr>
          <a:xfrm>
            <a:off x="-4904509" y="-32635"/>
            <a:ext cx="4572000" cy="7010400"/>
          </a:xfrm>
          <a:prstGeom prst="parallelogram">
            <a:avLst/>
          </a:prstGeom>
          <a:solidFill>
            <a:srgbClr val="66E6FF"/>
          </a:solidFill>
          <a:ln>
            <a:solidFill>
              <a:srgbClr val="66E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63091" y="2549235"/>
            <a:ext cx="6651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Open "/>
              </a:rPr>
              <a:t>Các</a:t>
            </a:r>
            <a:r>
              <a:rPr lang="en-US" sz="5400" dirty="0">
                <a:latin typeface="Open "/>
              </a:rPr>
              <a:t> </a:t>
            </a:r>
            <a:r>
              <a:rPr lang="en-US" sz="5400" dirty="0" err="1">
                <a:latin typeface="Open "/>
              </a:rPr>
              <a:t>công</a:t>
            </a:r>
            <a:r>
              <a:rPr lang="en-US" sz="5400" dirty="0">
                <a:latin typeface="Open "/>
              </a:rPr>
              <a:t> </a:t>
            </a:r>
            <a:r>
              <a:rPr lang="en-US" sz="5400" dirty="0" err="1">
                <a:latin typeface="Open "/>
              </a:rPr>
              <a:t>nghệ</a:t>
            </a:r>
            <a:r>
              <a:rPr lang="en-US" sz="5400" dirty="0">
                <a:latin typeface="Open "/>
              </a:rPr>
              <a:t> </a:t>
            </a:r>
            <a:r>
              <a:rPr lang="en-US" sz="5400" dirty="0" err="1">
                <a:latin typeface="Open "/>
              </a:rPr>
              <a:t>sử</a:t>
            </a:r>
            <a:r>
              <a:rPr lang="en-US" sz="5400" dirty="0">
                <a:latin typeface="Open "/>
              </a:rPr>
              <a:t> </a:t>
            </a:r>
            <a:r>
              <a:rPr lang="en-US" sz="5400" dirty="0" err="1">
                <a:latin typeface="Open "/>
              </a:rPr>
              <a:t>dụng</a:t>
            </a:r>
            <a:endParaRPr lang="en-US" sz="5400" dirty="0">
              <a:latin typeface="Open "/>
            </a:endParaRPr>
          </a:p>
        </p:txBody>
      </p:sp>
    </p:spTree>
    <p:extLst>
      <p:ext uri="{BB962C8B-B14F-4D97-AF65-F5344CB8AC3E}">
        <p14:creationId xmlns:p14="http://schemas.microsoft.com/office/powerpoint/2010/main" val="30884735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14" y="221672"/>
            <a:ext cx="1466504" cy="13253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3709" y="499649"/>
            <a:ext cx="1710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Product Sans" panose="020B0503030502040203" pitchFamily="34" charset="0"/>
              </a:rPr>
              <a:t>Redux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206" y="1079248"/>
            <a:ext cx="7093131" cy="5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936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14" y="221672"/>
            <a:ext cx="1466504" cy="1325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13709" y="499649"/>
            <a:ext cx="34163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Product Sans" panose="020B0503030502040203" pitchFamily="34" charset="0"/>
              </a:rPr>
              <a:t>Redux - Saga</a:t>
            </a:r>
          </a:p>
        </p:txBody>
      </p:sp>
      <p:pic>
        <p:nvPicPr>
          <p:cNvPr id="14" name="Content Placeholder 7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775" y="1621675"/>
            <a:ext cx="4135339" cy="19855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775" y="4409507"/>
            <a:ext cx="4193004" cy="1627872"/>
          </a:xfrm>
          <a:prstGeom prst="rect">
            <a:avLst/>
          </a:prstGeom>
        </p:spPr>
      </p:pic>
      <p:sp>
        <p:nvSpPr>
          <p:cNvPr id="16" name="TextBox 9"/>
          <p:cNvSpPr txBox="1"/>
          <p:nvPr/>
        </p:nvSpPr>
        <p:spPr>
          <a:xfrm>
            <a:off x="3255897" y="3682165"/>
            <a:ext cx="331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800" dirty="0">
                <a:latin typeface="Open "/>
              </a:rPr>
              <a:t>Sử dụng Promise</a:t>
            </a:r>
            <a:endParaRPr lang="en-US" sz="2800" dirty="0">
              <a:latin typeface="Open "/>
            </a:endParaRPr>
          </a:p>
        </p:txBody>
      </p:sp>
      <p:sp>
        <p:nvSpPr>
          <p:cNvPr id="17" name="TextBox 10"/>
          <p:cNvSpPr txBox="1"/>
          <p:nvPr/>
        </p:nvSpPr>
        <p:spPr>
          <a:xfrm>
            <a:off x="3177778" y="6241501"/>
            <a:ext cx="3471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800" dirty="0">
                <a:latin typeface="Open "/>
              </a:rPr>
              <a:t>Sử dụng redux-saga</a:t>
            </a:r>
            <a:endParaRPr lang="en-US" sz="2800" dirty="0">
              <a:latin typeface="Open 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7585540" y="2196776"/>
            <a:ext cx="4137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/>
              <a:t>Cách viết code rắc rối.</a:t>
            </a:r>
            <a:endParaRPr lang="en-US" dirty="0"/>
          </a:p>
          <a:p>
            <a:endParaRPr lang="vi-VN" dirty="0"/>
          </a:p>
          <a:p>
            <a:r>
              <a:rPr lang="vi-VN" dirty="0"/>
              <a:t>Khó khăn trong việc kiểm thử.</a:t>
            </a:r>
            <a:endParaRPr lang="en-US" dirty="0"/>
          </a:p>
        </p:txBody>
      </p:sp>
      <p:sp>
        <p:nvSpPr>
          <p:cNvPr id="19" name="TextBox 12"/>
          <p:cNvSpPr txBox="1"/>
          <p:nvPr/>
        </p:nvSpPr>
        <p:spPr>
          <a:xfrm>
            <a:off x="7585540" y="4655262"/>
            <a:ext cx="4137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/>
              <a:t>Cách viết code theo luồng, sử dụng generator.</a:t>
            </a:r>
            <a:endParaRPr lang="en-US" dirty="0"/>
          </a:p>
          <a:p>
            <a:endParaRPr lang="vi-VN" dirty="0"/>
          </a:p>
          <a:p>
            <a:r>
              <a:rPr lang="vi-VN" dirty="0"/>
              <a:t>Dễ dàng kiểm tra, nằm bắt luồng các sự kiện của Component.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475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1089</Words>
  <Application>Microsoft Office PowerPoint</Application>
  <PresentationFormat>Widescreen</PresentationFormat>
  <Paragraphs>175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 Unicode MS</vt:lpstr>
      <vt:lpstr>Arial</vt:lpstr>
      <vt:lpstr>Calibri</vt:lpstr>
      <vt:lpstr>Calibri Light</vt:lpstr>
      <vt:lpstr>Helvetica Light</vt:lpstr>
      <vt:lpstr>Open </vt:lpstr>
      <vt:lpstr>Open Sans</vt:lpstr>
      <vt:lpstr>Product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Framework structure</vt:lpstr>
      <vt:lpstr>Framework structure</vt:lpstr>
      <vt:lpstr>Framework structure</vt:lpstr>
      <vt:lpstr>Requirements</vt:lpstr>
      <vt:lpstr>PowerPoint Presentation</vt:lpstr>
      <vt:lpstr>PowerPoint Presentation</vt:lpstr>
      <vt:lpstr>Web client</vt:lpstr>
      <vt:lpstr>Container</vt:lpstr>
      <vt:lpstr>Component</vt:lpstr>
      <vt:lpstr>Ui elements</vt:lpstr>
      <vt:lpstr>Web client-ui</vt:lpstr>
      <vt:lpstr>Code flow</vt:lpstr>
      <vt:lpstr>Store</vt:lpstr>
      <vt:lpstr>Web client - store</vt:lpstr>
      <vt:lpstr>PowerPoint Presentation</vt:lpstr>
      <vt:lpstr>Mobile</vt:lpstr>
      <vt:lpstr>PowerPoint Presentation</vt:lpstr>
      <vt:lpstr>PowerPoint Presentation</vt:lpstr>
      <vt:lpstr>Code structure</vt:lpstr>
      <vt:lpstr>MCBook</vt:lpstr>
      <vt:lpstr>MCBook</vt:lpstr>
      <vt:lpstr>MCBook</vt:lpstr>
      <vt:lpstr>MCBook</vt:lpstr>
      <vt:lpstr>Alop</vt:lpstr>
      <vt:lpstr>Alop</vt:lpstr>
      <vt:lpstr>Product</vt:lpstr>
      <vt:lpstr>Alop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bangoc</dc:creator>
  <cp:lastModifiedBy>Khuê Phạm</cp:lastModifiedBy>
  <cp:revision>43</cp:revision>
  <dcterms:created xsi:type="dcterms:W3CDTF">2017-01-11T03:16:21Z</dcterms:created>
  <dcterms:modified xsi:type="dcterms:W3CDTF">2017-01-16T18:24:49Z</dcterms:modified>
</cp:coreProperties>
</file>